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838" r:id="rId2"/>
    <p:sldMasterId id="2147483840" r:id="rId3"/>
  </p:sldMasterIdLst>
  <p:notesMasterIdLst>
    <p:notesMasterId r:id="rId35"/>
  </p:notesMasterIdLst>
  <p:handoutMasterIdLst>
    <p:handoutMasterId r:id="rId36"/>
  </p:handoutMasterIdLst>
  <p:sldIdLst>
    <p:sldId id="587" r:id="rId4"/>
    <p:sldId id="793" r:id="rId5"/>
    <p:sldId id="802" r:id="rId6"/>
    <p:sldId id="700" r:id="rId7"/>
    <p:sldId id="702" r:id="rId8"/>
    <p:sldId id="698" r:id="rId9"/>
    <p:sldId id="776" r:id="rId10"/>
    <p:sldId id="704" r:id="rId11"/>
    <p:sldId id="705" r:id="rId12"/>
    <p:sldId id="706" r:id="rId13"/>
    <p:sldId id="803" r:id="rId14"/>
    <p:sldId id="809" r:id="rId15"/>
    <p:sldId id="804" r:id="rId16"/>
    <p:sldId id="711" r:id="rId17"/>
    <p:sldId id="714" r:id="rId18"/>
    <p:sldId id="805" r:id="rId19"/>
    <p:sldId id="777" r:id="rId20"/>
    <p:sldId id="710" r:id="rId21"/>
    <p:sldId id="712" r:id="rId22"/>
    <p:sldId id="806" r:id="rId23"/>
    <p:sldId id="716" r:id="rId24"/>
    <p:sldId id="722" r:id="rId25"/>
    <p:sldId id="781" r:id="rId26"/>
    <p:sldId id="717" r:id="rId27"/>
    <p:sldId id="726" r:id="rId28"/>
    <p:sldId id="727" r:id="rId29"/>
    <p:sldId id="728" r:id="rId30"/>
    <p:sldId id="729" r:id="rId31"/>
    <p:sldId id="724" r:id="rId32"/>
    <p:sldId id="807" r:id="rId33"/>
    <p:sldId id="535" r:id="rId34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708">
          <p15:clr>
            <a:srgbClr val="A4A3A4"/>
          </p15:clr>
        </p15:guide>
        <p15:guide id="3" pos="2880">
          <p15:clr>
            <a:srgbClr val="A4A3A4"/>
          </p15:clr>
        </p15:guide>
        <p15:guide id="4" pos="1111">
          <p15:clr>
            <a:srgbClr val="A4A3A4"/>
          </p15:clr>
        </p15:guide>
        <p15:guide id="5" pos="158">
          <p15:clr>
            <a:srgbClr val="A4A3A4"/>
          </p15:clr>
        </p15:guide>
        <p15:guide id="6" pos="115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CC"/>
    <a:srgbClr val="DADBDC"/>
    <a:srgbClr val="0000FF"/>
    <a:srgbClr val="808000"/>
    <a:srgbClr val="336600"/>
    <a:srgbClr val="006600"/>
    <a:srgbClr val="0099CC"/>
    <a:srgbClr val="8B72AA"/>
    <a:srgbClr val="3699D6"/>
    <a:srgbClr val="3F94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9" autoAdjust="0"/>
    <p:restoredTop sz="99694" autoAdjust="0"/>
  </p:normalViewPr>
  <p:slideViewPr>
    <p:cSldViewPr snapToObjects="1">
      <p:cViewPr varScale="1">
        <p:scale>
          <a:sx n="116" d="100"/>
          <a:sy n="116" d="100"/>
        </p:scale>
        <p:origin x="-1608" y="-96"/>
      </p:cViewPr>
      <p:guideLst>
        <p:guide orient="horz" pos="2160"/>
        <p:guide orient="horz" pos="708"/>
        <p:guide pos="2880"/>
        <p:guide pos="1111"/>
        <p:guide pos="158"/>
        <p:guide pos="11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0" d="100"/>
          <a:sy n="60" d="100"/>
        </p:scale>
        <p:origin x="-2280" y="-90"/>
      </p:cViewPr>
      <p:guideLst>
        <p:guide orient="horz" pos="3132"/>
        <p:guide pos="213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8E06641-E5BD-4A00-82EB-C6A476E52269}" type="datetimeFigureOut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8EAD12-F9E8-49BA-BC15-C2586FDFB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9240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A5FE5B-CD10-41E2-8DF6-BCC2418682C5}" type="datetimeFigureOut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52772D-4C5E-42B6-8EFE-E65E09071CE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5210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53A80-2C57-4449-A19C-3527A85D991E}" type="slidenum">
              <a:rPr lang="ko-KR" altLang="en-US" smtClean="0"/>
              <a:pPr>
                <a:defRPr/>
              </a:pPr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5952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53A80-2C57-4449-A19C-3527A85D991E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291954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A48816-B758-4B49-B19C-5D32E735FC2D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69949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DB8719-1077-4DBA-8411-07DFFF717E7C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163307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7713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8278F7-A79E-4469-8AC9-17DAC429C5CB}" type="slidenum">
              <a:rPr lang="ko-KR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ko-K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755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7713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A767DC-DAB2-4C97-9DC3-5DB7773180C4}" type="slidenum">
              <a:rPr lang="ko-KR" alt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ko-K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353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 txBox="1">
            <a:spLocks/>
          </p:cNvSpPr>
          <p:nvPr userDrawn="1"/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lt"/>
              <a:ea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189AA1AA-256E-4F57-8AA3-CF7082169FB2}" type="datetime1">
              <a:rPr lang="ko-KR" altLang="en-US"/>
              <a:pPr>
                <a:defRPr/>
              </a:pPr>
              <a:t>2022-03-22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E81EE31-E6E1-400E-8749-EEF97B17DF1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 userDrawn="1"/>
        </p:nvCxnSpPr>
        <p:spPr>
          <a:xfrm>
            <a:off x="179388" y="1196975"/>
            <a:ext cx="8713787" cy="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 userDrawn="1"/>
        </p:nvCxnSpPr>
        <p:spPr>
          <a:xfrm>
            <a:off x="2555875" y="1214438"/>
            <a:ext cx="0" cy="545465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23"/>
          <p:cNvSpPr txBox="1"/>
          <p:nvPr userDrawn="1"/>
        </p:nvSpPr>
        <p:spPr>
          <a:xfrm>
            <a:off x="93663" y="6453188"/>
            <a:ext cx="2317750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http://www.ncas.or.kr</a:t>
            </a:r>
            <a:endParaRPr lang="ko-KR" altLang="en-US" sz="1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이용안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9FC53507-3DB5-4EEC-B0CF-EDA848E23832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6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모서리가 둥근 직사각형 7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모서리가 둥근 직사각형 9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모서리가 둥근 직사각형 10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2" name="그림 21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회원가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224D86A-FF01-417B-AA8E-CC2DF9283979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정보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76AEAE4-7418-4F9D-95D7-27A3CA198336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지원신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78A71C6-D47A-4D60-9C27-7F18AEFD2F8E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381C268-1EEC-450A-8306-FF4E7768B72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905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905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pic>
        <p:nvPicPr>
          <p:cNvPr id="17" name="그림 16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+mn-ea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07C68AA-1800-48CF-AF44-3401ADC5353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9" name="직사각형 18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" name="그림 19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9BF11B2-1B13-48DC-ACEA-2EE7A941B913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0" y="836613"/>
            <a:ext cx="9144000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1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2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모서리가 둥근 직사각형 16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1" name="그림 20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4" name="TextBox 23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441" r:id="rId1"/>
    <p:sldLayoutId id="2147485442" r:id="rId2"/>
    <p:sldLayoutId id="2147485443" r:id="rId3"/>
    <p:sldLayoutId id="2147485444" r:id="rId4"/>
    <p:sldLayoutId id="2147485445" r:id="rId5"/>
    <p:sldLayoutId id="2147485446" r:id="rId6"/>
    <p:sldLayoutId id="2147485447" r:id="rId7"/>
    <p:sldLayoutId id="2147485448" r:id="rId8"/>
    <p:sldLayoutId id="2147485449" r:id="rId9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ork\2010년\1004\자통3차\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2FA380A-20FA-4C88-937E-49C9484BBBE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work\2010년\1004\자통3차\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A4CE6BA-F3BA-4898-A183-972AC43D52C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0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4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26.emf"/><Relationship Id="rId10" Type="http://schemas.openxmlformats.org/officeDocument/2006/relationships/image" Target="../media/image47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그림 8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그림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620713"/>
            <a:ext cx="268922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44513" y="1557338"/>
            <a:ext cx="8056562" cy="161582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4000" b="1" spc="-200" dirty="0" smtClean="0">
                <a:latin typeface="나눔고딕" pitchFamily="50" charset="-127"/>
                <a:ea typeface="나눔고딕" pitchFamily="50" charset="-127"/>
              </a:rPr>
              <a:t>국가문화예술지원시스템 사용방법</a:t>
            </a:r>
            <a:endParaRPr lang="en-US" altLang="ko-KR" sz="4000" b="1" spc="-200" dirty="0" smtClean="0">
              <a:latin typeface="나눔고딕" pitchFamily="50" charset="-127"/>
              <a:ea typeface="나눔고딕" pitchFamily="50" charset="-127"/>
            </a:endParaRPr>
          </a:p>
          <a:p>
            <a:pPr algn="ctr">
              <a:lnSpc>
                <a:spcPct val="150000"/>
              </a:lnSpc>
              <a:defRPr/>
            </a:pPr>
            <a:r>
              <a:rPr lang="ko-KR" altLang="en-US" sz="3000" dirty="0" smtClean="0">
                <a:latin typeface="나눔바른고딕" pitchFamily="50" charset="-127"/>
                <a:ea typeface="나눔바른고딕" pitchFamily="50" charset="-127"/>
              </a:rPr>
              <a:t>회원가입</a:t>
            </a:r>
            <a:endParaRPr lang="en-US" altLang="ko-KR" sz="3000" dirty="0">
              <a:latin typeface="나눔바른고딕" pitchFamily="50" charset="-127"/>
              <a:ea typeface="나눔바른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35822635"/>
              </p:ext>
            </p:extLst>
          </p:nvPr>
        </p:nvGraphicFramePr>
        <p:xfrm>
          <a:off x="898868" y="4284908"/>
          <a:ext cx="1676400" cy="72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4177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900" b="0" kern="1200" baseline="0" dirty="0">
                          <a:ln>
                            <a:solidFill>
                              <a:srgbClr val="0096D6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한국문화예술위원회 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1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kern="12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Arial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1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baseline="0" dirty="0" smtClean="0">
                          <a:ln>
                            <a:solidFill>
                              <a:srgbClr val="0096D6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2020.11.</a:t>
                      </a:r>
                      <a:endParaRPr lang="ko-KR" altLang="en-US" sz="800" kern="1200" baseline="0" dirty="0">
                        <a:ln>
                          <a:solidFill>
                            <a:srgbClr val="0096D6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3" name="직선 연결선 12"/>
          <p:cNvCxnSpPr/>
          <p:nvPr/>
        </p:nvCxnSpPr>
        <p:spPr>
          <a:xfrm>
            <a:off x="827088" y="4165600"/>
            <a:ext cx="166687" cy="0"/>
          </a:xfrm>
          <a:prstGeom prst="line">
            <a:avLst/>
          </a:prstGeom>
          <a:ln w="12700">
            <a:solidFill>
              <a:srgbClr val="C15D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827088" y="5013325"/>
            <a:ext cx="166687" cy="0"/>
          </a:xfrm>
          <a:prstGeom prst="line">
            <a:avLst/>
          </a:prstGeom>
          <a:ln w="12700">
            <a:solidFill>
              <a:srgbClr val="C15D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395420" y="5589300"/>
            <a:ext cx="6416831" cy="2001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본 자료는 당사에게만 제공되는 자료로 당사의 동의 없이 본 자료를 무단으로 복제 전송 인용 배포하는 행위는 법으로 금지되어 있습니다.</a:t>
            </a:r>
            <a:r>
              <a:rPr lang="en-US" altLang="ko-KR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ko-KR" altLang="en-US" sz="701" kern="0" dirty="0">
              <a:ln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" y="5783263"/>
            <a:ext cx="3095625" cy="107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spcBef>
                <a:spcPts val="100"/>
              </a:spcBef>
              <a:defRPr/>
            </a:pPr>
            <a:r>
              <a:rPr lang="en-US" altLang="ko-KR" sz="70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Copyrights 2015. Arts Council Korea.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그림 7" descr="회원가입-개인-2016-로고수정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825" y="1008063"/>
            <a:ext cx="63976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79"/>
          <p:cNvSpPr txBox="1">
            <a:spLocks noChangeArrowheads="1"/>
          </p:cNvSpPr>
          <p:nvPr/>
        </p:nvSpPr>
        <p:spPr bwMode="auto">
          <a:xfrm>
            <a:off x="388938" y="1079500"/>
            <a:ext cx="162401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개인회원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가입하기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주민등록이 국내에 등록된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사람이 선택</a:t>
            </a:r>
          </a:p>
        </p:txBody>
      </p:sp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57500" y="2708275"/>
            <a:ext cx="1714500" cy="1873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700338" y="25669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>
            <a:spLocks noChangeAspect="1"/>
          </p:cNvSpPr>
          <p:nvPr/>
        </p:nvSpPr>
        <p:spPr>
          <a:xfrm>
            <a:off x="107950" y="1079500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>
            <a:spLocks noChangeAspect="1"/>
          </p:cNvSpPr>
          <p:nvPr/>
        </p:nvSpPr>
        <p:spPr>
          <a:xfrm>
            <a:off x="107950" y="2266950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388938" y="1079500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이용약관 동의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이용약관 동의 합니다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에 체크</a:t>
            </a:r>
          </a:p>
        </p:txBody>
      </p:sp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88938" y="2271713"/>
            <a:ext cx="1951037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개인정보 수집 및 이용동의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 개인정보 수집 및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이용 동의에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 개인정보 수집 및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이동 동의에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혹은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동의하지 않음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에 선택하여 체크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563" name="TextBox 10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_3</a:t>
            </a:r>
          </a:p>
        </p:txBody>
      </p:sp>
      <p:grpSp>
        <p:nvGrpSpPr>
          <p:cNvPr id="2" name="그룹 20"/>
          <p:cNvGrpSpPr/>
          <p:nvPr/>
        </p:nvGrpSpPr>
        <p:grpSpPr>
          <a:xfrm>
            <a:off x="2951820" y="888988"/>
            <a:ext cx="5436604" cy="5531883"/>
            <a:chOff x="2951820" y="888988"/>
            <a:chExt cx="5436604" cy="5531883"/>
          </a:xfrm>
        </p:grpSpPr>
        <p:pic>
          <p:nvPicPr>
            <p:cNvPr id="20" name="그림 19" descr="20200729_13523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75856" y="1293484"/>
              <a:ext cx="5006355" cy="5127387"/>
            </a:xfrm>
            <a:prstGeom prst="rect">
              <a:avLst/>
            </a:prstGeom>
          </p:spPr>
        </p:pic>
        <p:pic>
          <p:nvPicPr>
            <p:cNvPr id="13" name="그림 12" descr="20190809_16151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1820" y="888988"/>
              <a:ext cx="5436604" cy="474675"/>
            </a:xfrm>
            <a:prstGeom prst="rect">
              <a:avLst/>
            </a:prstGeom>
          </p:spPr>
        </p:pic>
      </p:grpSp>
      <p:sp>
        <p:nvSpPr>
          <p:cNvPr id="14" name="직사각형 13"/>
          <p:cNvSpPr/>
          <p:nvPr/>
        </p:nvSpPr>
        <p:spPr>
          <a:xfrm>
            <a:off x="7241505" y="4412455"/>
            <a:ext cx="896690" cy="27668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241505" y="2702718"/>
            <a:ext cx="896690" cy="2397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241505" y="6181158"/>
            <a:ext cx="896690" cy="2397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>
            <a:spLocks noChangeAspect="1"/>
          </p:cNvSpPr>
          <p:nvPr/>
        </p:nvSpPr>
        <p:spPr>
          <a:xfrm>
            <a:off x="7099423" y="6090393"/>
            <a:ext cx="284163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>
            <a:spLocks noChangeAspect="1"/>
          </p:cNvSpPr>
          <p:nvPr/>
        </p:nvSpPr>
        <p:spPr>
          <a:xfrm>
            <a:off x="107950" y="3573016"/>
            <a:ext cx="284163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92113" y="3573016"/>
            <a:ext cx="1951037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개인정보 제공에 대한 동의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개인정보 제공에 대한 동의에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</a:p>
        </p:txBody>
      </p:sp>
      <p:sp>
        <p:nvSpPr>
          <p:cNvPr id="10" name="타원 9"/>
          <p:cNvSpPr>
            <a:spLocks noChangeAspect="1"/>
          </p:cNvSpPr>
          <p:nvPr/>
        </p:nvSpPr>
        <p:spPr>
          <a:xfrm>
            <a:off x="7099423" y="4319190"/>
            <a:ext cx="284163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>
            <a:spLocks noChangeAspect="1"/>
          </p:cNvSpPr>
          <p:nvPr/>
        </p:nvSpPr>
        <p:spPr>
          <a:xfrm>
            <a:off x="7099424" y="2551113"/>
            <a:ext cx="284162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2168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8938" y="1079500"/>
            <a:ext cx="19510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본인확인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이메일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중 원하는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인증절차 선택하여 본인 확인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</a:p>
        </p:txBody>
      </p:sp>
      <p:sp>
        <p:nvSpPr>
          <p:cNvPr id="14" name="타원 13"/>
          <p:cNvSpPr/>
          <p:nvPr/>
        </p:nvSpPr>
        <p:spPr>
          <a:xfrm>
            <a:off x="107950" y="29654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8938" y="2182813"/>
            <a:ext cx="855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휴대폰 인증</a:t>
            </a:r>
          </a:p>
        </p:txBody>
      </p:sp>
      <p:sp>
        <p:nvSpPr>
          <p:cNvPr id="16" name="타원 15"/>
          <p:cNvSpPr/>
          <p:nvPr/>
        </p:nvSpPr>
        <p:spPr>
          <a:xfrm>
            <a:off x="107950" y="37909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8938" y="2987675"/>
            <a:ext cx="855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인증</a:t>
            </a:r>
          </a:p>
        </p:txBody>
      </p:sp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388938" y="3806825"/>
            <a:ext cx="8604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E-mail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인증</a:t>
            </a:r>
          </a:p>
        </p:txBody>
      </p:sp>
      <p:sp>
        <p:nvSpPr>
          <p:cNvPr id="24595" name="TextBox 18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_4</a:t>
            </a:r>
          </a:p>
        </p:txBody>
      </p:sp>
      <p:grpSp>
        <p:nvGrpSpPr>
          <p:cNvPr id="2" name="그룹 21"/>
          <p:cNvGrpSpPr/>
          <p:nvPr/>
        </p:nvGrpSpPr>
        <p:grpSpPr>
          <a:xfrm>
            <a:off x="2428875" y="1570842"/>
            <a:ext cx="6715125" cy="4154465"/>
            <a:chOff x="2101800" y="1400412"/>
            <a:chExt cx="6715125" cy="4154465"/>
          </a:xfrm>
        </p:grpSpPr>
        <p:pic>
          <p:nvPicPr>
            <p:cNvPr id="20" name="그림 19" descr="20190809_16155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01800" y="1400412"/>
              <a:ext cx="6715125" cy="4154465"/>
            </a:xfrm>
            <a:prstGeom prst="rect">
              <a:avLst/>
            </a:prstGeom>
          </p:spPr>
        </p:pic>
        <p:pic>
          <p:nvPicPr>
            <p:cNvPr id="21" name="그림 20" descr="20200731_13075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71750" y="1761558"/>
              <a:ext cx="6458492" cy="1477962"/>
            </a:xfrm>
            <a:prstGeom prst="rect">
              <a:avLst/>
            </a:prstGeom>
          </p:spPr>
        </p:pic>
      </p:grpSp>
      <p:sp>
        <p:nvSpPr>
          <p:cNvPr id="3" name="직사각형 2"/>
          <p:cNvSpPr/>
          <p:nvPr/>
        </p:nvSpPr>
        <p:spPr>
          <a:xfrm>
            <a:off x="2428875" y="3695700"/>
            <a:ext cx="6715125" cy="21815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698750" y="4021138"/>
            <a:ext cx="1693230" cy="154781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949825" y="4019550"/>
            <a:ext cx="1649413" cy="1547813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77088" y="4019550"/>
            <a:ext cx="1679388" cy="1547813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7034213" y="38782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4846638" y="3876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617788" y="3876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413000" y="34099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그림 31" descr="개인인증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9972" y="1079500"/>
            <a:ext cx="3032766" cy="5362659"/>
          </a:xfrm>
          <a:prstGeom prst="rect">
            <a:avLst/>
          </a:prstGeom>
        </p:spPr>
      </p:pic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388938" y="1079500"/>
            <a:ext cx="114005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&lt;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안심본인인증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&gt;</a:t>
            </a:r>
            <a:endParaRPr lang="ko-KR" altLang="en-US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1581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393700" y="1581150"/>
            <a:ext cx="1454244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본인명의로 이용중인 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통신사 선택 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2374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388938" y="2374900"/>
            <a:ext cx="1728358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</a:rPr>
              <a:t>동의란에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체크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개인정보이용동의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고유식별정보처리동의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서비스이용약관동의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통신사이용약관동의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광고성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정보수신 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382047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393700" y="3820472"/>
            <a:ext cx="176041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시작하기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버튼 클릭하여 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본인실명인증절차 진행</a:t>
            </a:r>
            <a:endParaRPr lang="ko-KR" altLang="en-US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35"/>
          <p:cNvSpPr txBox="1">
            <a:spLocks noChangeArrowheads="1"/>
          </p:cNvSpPr>
          <p:nvPr/>
        </p:nvSpPr>
        <p:spPr bwMode="auto">
          <a:xfrm>
            <a:off x="196850" y="5084763"/>
            <a:ext cx="2022475" cy="9002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본인명의의 휴대폰으로만 </a:t>
            </a:r>
            <a:r>
              <a:rPr lang="ko-KR" altLang="en-US" sz="1050" b="1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본인인증가능함</a:t>
            </a:r>
            <a:r>
              <a:rPr lang="en-US" altLang="ko-KR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본인 실명 인증이 정상적으로 진행되지 </a:t>
            </a:r>
            <a:r>
              <a:rPr lang="ko-KR" altLang="en-US" sz="1050" b="1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않을경우</a:t>
            </a:r>
            <a:r>
              <a:rPr lang="ko-KR" altLang="en-US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NICE</a:t>
            </a:r>
            <a:r>
              <a:rPr lang="ko-KR" altLang="en-US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평가정보 </a:t>
            </a:r>
            <a:r>
              <a:rPr lang="en-US" altLang="ko-KR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(1588-2486) </a:t>
            </a:r>
            <a:r>
              <a:rPr lang="ko-KR" altLang="en-US" sz="105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로 문의하여 확인</a:t>
            </a:r>
            <a:endParaRPr lang="ko-KR" altLang="en-US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454526" y="1724024"/>
            <a:ext cx="2709762" cy="17357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454526" y="4033838"/>
            <a:ext cx="2709762" cy="6588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454526" y="4760913"/>
            <a:ext cx="2709762" cy="3238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628" name="TextBox 27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_5</a:t>
            </a:r>
          </a:p>
        </p:txBody>
      </p:sp>
      <p:sp>
        <p:nvSpPr>
          <p:cNvPr id="17" name="타원 16"/>
          <p:cNvSpPr/>
          <p:nvPr/>
        </p:nvSpPr>
        <p:spPr>
          <a:xfrm>
            <a:off x="4311651" y="1581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311651" y="46180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4319972" y="3879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그림 19" descr="회원가입-개인-1단계-아이핀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000125"/>
            <a:ext cx="414655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4310063" y="2428875"/>
            <a:ext cx="2016125" cy="495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4175125" y="2239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310063" y="2990850"/>
            <a:ext cx="2016125" cy="571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175125" y="28019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25888" y="3667125"/>
            <a:ext cx="793750" cy="10858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3748088" y="35385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388938" y="1079500"/>
            <a:ext cx="16097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ID,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입력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18764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5"/>
          <p:cNvSpPr txBox="1">
            <a:spLocks noChangeArrowheads="1"/>
          </p:cNvSpPr>
          <p:nvPr/>
        </p:nvSpPr>
        <p:spPr bwMode="auto">
          <a:xfrm>
            <a:off x="388938" y="1885950"/>
            <a:ext cx="6905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문자입력</a:t>
            </a:r>
          </a:p>
        </p:txBody>
      </p:sp>
      <p:sp>
        <p:nvSpPr>
          <p:cNvPr id="13" name="타원 12"/>
          <p:cNvSpPr/>
          <p:nvPr/>
        </p:nvSpPr>
        <p:spPr>
          <a:xfrm>
            <a:off x="107950" y="26717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27"/>
          <p:cNvSpPr txBox="1">
            <a:spLocks noChangeArrowheads="1"/>
          </p:cNvSpPr>
          <p:nvPr/>
        </p:nvSpPr>
        <p:spPr bwMode="auto">
          <a:xfrm>
            <a:off x="388938" y="2690813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6361113" y="2432050"/>
            <a:ext cx="617537" cy="492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289675" y="2263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07950" y="3449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388938" y="3479800"/>
            <a:ext cx="16208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신규발급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아이디가 없으신 분은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신규발급 클릭하여 계속 진행</a:t>
            </a:r>
          </a:p>
        </p:txBody>
      </p:sp>
      <p:sp>
        <p:nvSpPr>
          <p:cNvPr id="26643" name="TextBox 18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그림 28" descr="회원가입-개인-1단계-이메일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88" y="1573213"/>
            <a:ext cx="4729162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4"/>
          <p:cNvSpPr txBox="1">
            <a:spLocks noChangeArrowheads="1"/>
          </p:cNvSpPr>
          <p:nvPr/>
        </p:nvSpPr>
        <p:spPr bwMode="auto">
          <a:xfrm>
            <a:off x="388938" y="1079500"/>
            <a:ext cx="7302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이름 입력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724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388938" y="1724025"/>
            <a:ext cx="14144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생년월일 입력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(8</a:t>
            </a: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자리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105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2374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38"/>
          <p:cNvSpPr txBox="1">
            <a:spLocks noChangeArrowheads="1"/>
          </p:cNvSpPr>
          <p:nvPr/>
        </p:nvSpPr>
        <p:spPr bwMode="auto">
          <a:xfrm>
            <a:off x="388938" y="2374900"/>
            <a:ext cx="11525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E-mail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주소 입력</a:t>
            </a:r>
          </a:p>
        </p:txBody>
      </p:sp>
      <p:sp>
        <p:nvSpPr>
          <p:cNvPr id="9" name="타원 8"/>
          <p:cNvSpPr/>
          <p:nvPr/>
        </p:nvSpPr>
        <p:spPr>
          <a:xfrm>
            <a:off x="107950" y="3009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>
            <a:off x="388938" y="3009900"/>
            <a:ext cx="13128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인증메일 받기  클릭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3636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42"/>
          <p:cNvSpPr txBox="1">
            <a:spLocks noChangeArrowheads="1"/>
          </p:cNvSpPr>
          <p:nvPr/>
        </p:nvSpPr>
        <p:spPr bwMode="auto">
          <a:xfrm>
            <a:off x="388938" y="3636963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인증문자 입력</a:t>
            </a:r>
          </a:p>
        </p:txBody>
      </p:sp>
      <p:sp>
        <p:nvSpPr>
          <p:cNvPr id="13" name="타원 12"/>
          <p:cNvSpPr/>
          <p:nvPr/>
        </p:nvSpPr>
        <p:spPr>
          <a:xfrm>
            <a:off x="107950" y="4295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388938" y="4295775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15" name="TextBox 35"/>
          <p:cNvSpPr txBox="1">
            <a:spLocks noChangeArrowheads="1"/>
          </p:cNvSpPr>
          <p:nvPr/>
        </p:nvSpPr>
        <p:spPr bwMode="auto">
          <a:xfrm>
            <a:off x="173038" y="5084763"/>
            <a:ext cx="2093912" cy="900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최초 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인증번호 받기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’ 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시도 후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분내  </a:t>
            </a:r>
            <a:r>
              <a:rPr lang="ko-KR" altLang="en-US" sz="1050" b="1" dirty="0" err="1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이메일이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도착하지 않으면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차  재시도  실시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이후에도  도착하지 않으면 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고객센터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(1577-8751)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로 문의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641725" y="2620963"/>
            <a:ext cx="1800225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508375" y="24320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651250" y="3000375"/>
            <a:ext cx="1620838" cy="2873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651250" y="3436938"/>
            <a:ext cx="2700338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08375" y="28194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3508375" y="3248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654425" y="3941763"/>
            <a:ext cx="194310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509963" y="3752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932363" y="4364038"/>
            <a:ext cx="828675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83138" y="4222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664200" y="3946525"/>
            <a:ext cx="900113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5549900" y="3756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676" name="TextBox 27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_7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20200806_1437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1294" y="856164"/>
            <a:ext cx="5986462" cy="565222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678113" y="1430337"/>
            <a:ext cx="6039643" cy="138659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489200" y="128746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678113" y="2938462"/>
            <a:ext cx="6039643" cy="11588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489200" y="281693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678113" y="4206081"/>
            <a:ext cx="6039643" cy="162798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2489200" y="409733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03188" y="31464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399138" y="3146425"/>
            <a:ext cx="2113079" cy="177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기타입력 사항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※ </a:t>
            </a:r>
            <a:r>
              <a:rPr lang="ko-KR" altLang="en-US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지원신청 시 활용되는 자료</a:t>
            </a:r>
            <a:endParaRPr lang="en-US" altLang="ko-KR" sz="900" dirty="0" smtClean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주소 부분은 회원 가입 시에는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필수 사항이 아니지만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 시 입력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필요사항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*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등록소재지 선택 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지역을선택해</a:t>
            </a:r>
            <a:endParaRPr lang="en-US" altLang="ko-KR" sz="900" b="1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주세요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클릭후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해당 지역 선택하면</a:t>
            </a:r>
            <a:endParaRPr lang="en-US" altLang="ko-KR" sz="900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가입완료한뒤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내정보방에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등록</a:t>
            </a:r>
            <a:endParaRPr lang="en-US" altLang="ko-KR" sz="900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소재지가  자동으로 반영됨</a:t>
            </a:r>
            <a:endParaRPr lang="en-US" altLang="ko-KR" sz="900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입력하지 않으면 추후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가입완료한뒤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내정보방에서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필수로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입력해야함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064250" y="6162675"/>
            <a:ext cx="1303338" cy="2825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03188" y="495458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393700" y="4954587"/>
            <a:ext cx="2022761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심의위원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평가위원 부분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일반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개인회원은 체크 및 코드입력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불필요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심의위원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및 평가위원으로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가입하는 경우에만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678113" y="5834062"/>
            <a:ext cx="3118023" cy="25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921375" y="6019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597693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399138" y="5976937"/>
            <a:ext cx="11477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입력사항 완료 후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회원가입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</a:p>
        </p:txBody>
      </p:sp>
      <p:sp>
        <p:nvSpPr>
          <p:cNvPr id="23" name="타원 22"/>
          <p:cNvSpPr/>
          <p:nvPr/>
        </p:nvSpPr>
        <p:spPr>
          <a:xfrm>
            <a:off x="2489200" y="569118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695" name="TextBox 25"/>
          <p:cNvSpPr txBox="1">
            <a:spLocks noChangeArrowheads="1"/>
          </p:cNvSpPr>
          <p:nvPr/>
        </p:nvSpPr>
        <p:spPr bwMode="auto">
          <a:xfrm>
            <a:off x="196850" y="546100"/>
            <a:ext cx="13500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 dirty="0" smtClean="0">
                <a:latin typeface="나눔고딕" pitchFamily="50" charset="-127"/>
                <a:ea typeface="나눔고딕" pitchFamily="50" charset="-127"/>
              </a:rPr>
              <a:t>_8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103188" y="114458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328172" y="1144587"/>
            <a:ext cx="2245933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필수입력사항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이름 및 생년월일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성별 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아이디 입력 후 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아이디 중복 확인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비밀번호 입력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비밀번호는 숫자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영문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특수문자 조합으로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자리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이상 생성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113388" y="233909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399138" y="2339094"/>
            <a:ext cx="1731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연락처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e-mail,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휴대전화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전화번호 중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1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종 이상 필수 입력</a:t>
            </a:r>
            <a:endParaRPr lang="en-US" altLang="ko-KR" sz="900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74950" y="4785335"/>
            <a:ext cx="1905062" cy="282574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1" name="그림 30" descr="20200806_1438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4282" y="3337596"/>
            <a:ext cx="714186" cy="17369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직사각형 33"/>
          <p:cNvSpPr/>
          <p:nvPr/>
        </p:nvSpPr>
        <p:spPr>
          <a:xfrm>
            <a:off x="5499414" y="3337596"/>
            <a:ext cx="843922" cy="173697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오른쪽 화살표 37"/>
          <p:cNvSpPr/>
          <p:nvPr/>
        </p:nvSpPr>
        <p:spPr>
          <a:xfrm>
            <a:off x="4860032" y="4841996"/>
            <a:ext cx="495366" cy="1125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3114675" y="3435350"/>
            <a:ext cx="1206500" cy="963613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29701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9706" name="그림 24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22" name="대각선 줄무늬 21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9711" name="그림 28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메뉴안내</a:t>
            </a:r>
          </a:p>
        </p:txBody>
      </p:sp>
      <p:sp>
        <p:nvSpPr>
          <p:cNvPr id="26" name="대각선 줄무늬 25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9717" name="그림 32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30" name="대각선 줄무늬 29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9723" name="그림 36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4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29725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29726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29727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042988" y="2708275"/>
            <a:ext cx="1800225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572000" y="2708275"/>
            <a:ext cx="3671888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41650" y="3921125"/>
            <a:ext cx="13684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  <a:r>
              <a:rPr lang="ko-KR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단 체 회 원</a:t>
            </a: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59113" y="4581525"/>
            <a:ext cx="13319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개인회원가입</a:t>
            </a:r>
            <a:endParaRPr lang="en-US" altLang="ko-KR" sz="1200" dirty="0">
              <a:solidFill>
                <a:schemeClr val="bg1">
                  <a:lumMod val="9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단체회원가입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330450" y="846138"/>
            <a:ext cx="176213" cy="5662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0723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214313" y="2214563"/>
            <a:ext cx="1571625" cy="642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24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85750" y="2286000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2387600"/>
            <a:ext cx="13684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 약관 동의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1868488" y="1939925"/>
            <a:ext cx="0" cy="42862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5"/>
          <p:cNvSpPr txBox="1">
            <a:spLocks noChangeArrowheads="1"/>
          </p:cNvSpPr>
          <p:nvPr/>
        </p:nvSpPr>
        <p:spPr bwMode="auto">
          <a:xfrm>
            <a:off x="182563" y="3860800"/>
            <a:ext cx="15525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개인정보보호법  준수</a:t>
            </a:r>
          </a:p>
        </p:txBody>
      </p:sp>
      <p:grpSp>
        <p:nvGrpSpPr>
          <p:cNvPr id="30728" name="그룹 80"/>
          <p:cNvGrpSpPr>
            <a:grpSpLocks/>
          </p:cNvGrpSpPr>
          <p:nvPr/>
        </p:nvGrpSpPr>
        <p:grpSpPr bwMode="auto">
          <a:xfrm>
            <a:off x="171450" y="1214438"/>
            <a:ext cx="8786813" cy="868362"/>
            <a:chOff x="171450" y="1214438"/>
            <a:chExt cx="8786813" cy="868362"/>
          </a:xfrm>
        </p:grpSpPr>
        <p:cxnSp>
          <p:nvCxnSpPr>
            <p:cNvPr id="9" name="직선 연결선 8"/>
            <p:cNvCxnSpPr/>
            <p:nvPr/>
          </p:nvCxnSpPr>
          <p:spPr>
            <a:xfrm>
              <a:off x="214313" y="2082800"/>
              <a:ext cx="871537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768" name="Picture 79" descr="image0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50" y="1214438"/>
              <a:ext cx="1597602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0769" name="그룹 39"/>
            <p:cNvGrpSpPr>
              <a:grpSpLocks/>
            </p:cNvGrpSpPr>
            <p:nvPr/>
          </p:nvGrpSpPr>
          <p:grpSpPr bwMode="auto">
            <a:xfrm>
              <a:off x="1769053" y="1247003"/>
              <a:ext cx="199700" cy="667967"/>
              <a:chOff x="4390231" y="2994818"/>
              <a:chExt cx="363537" cy="868363"/>
            </a:xfrm>
          </p:grpSpPr>
          <p:pic>
            <p:nvPicPr>
              <p:cNvPr id="30793" name="Picture 635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184975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94" name="Picture 636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090661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 Box 37"/>
            <p:cNvSpPr txBox="1">
              <a:spLocks noChangeArrowheads="1"/>
            </p:cNvSpPr>
            <p:nvPr/>
          </p:nvSpPr>
          <p:spPr bwMode="gray">
            <a:xfrm>
              <a:off x="760413" y="1598613"/>
              <a:ext cx="955675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 lIns="92038" tIns="46019" rIns="92038" bIns="46019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30000"/>
                </a:spcBef>
                <a:buFont typeface="Wingdings" pitchFamily="2" charset="2"/>
                <a:buNone/>
                <a:defRPr/>
              </a:pPr>
              <a:r>
                <a:rPr lang="ko-KR" altLang="en-US" sz="1600" b="1" dirty="0">
                  <a:latin typeface="나눔고딕" pitchFamily="50" charset="-127"/>
                  <a:ea typeface="나눔고딕" pitchFamily="50" charset="-127"/>
                </a:rPr>
                <a:t>약관동의</a:t>
              </a:r>
            </a:p>
          </p:txBody>
        </p:sp>
        <p:sp>
          <p:nvSpPr>
            <p:cNvPr id="30771" name="TextBox 67"/>
            <p:cNvSpPr txBox="1">
              <a:spLocks noChangeArrowheads="1"/>
            </p:cNvSpPr>
            <p:nvPr/>
          </p:nvSpPr>
          <p:spPr bwMode="auto">
            <a:xfrm>
              <a:off x="238125" y="1270000"/>
              <a:ext cx="6270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나눔고딕" pitchFamily="50" charset="-127"/>
                  <a:ea typeface="나눔고딕" pitchFamily="50" charset="-127"/>
                </a:rPr>
                <a:t>STEP 1</a:t>
              </a:r>
              <a:endParaRPr lang="ko-KR" altLang="en-US" sz="1100" b="1">
                <a:latin typeface="나눔고딕" pitchFamily="50" charset="-127"/>
                <a:ea typeface="나눔고딕" pitchFamily="50" charset="-127"/>
              </a:endParaRPr>
            </a:p>
          </p:txBody>
        </p:sp>
        <p:pic>
          <p:nvPicPr>
            <p:cNvPr id="30772" name="Picture 79" descr="image0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68753" y="1214438"/>
              <a:ext cx="1597602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0773" name="그룹 39"/>
            <p:cNvGrpSpPr>
              <a:grpSpLocks/>
            </p:cNvGrpSpPr>
            <p:nvPr/>
          </p:nvGrpSpPr>
          <p:grpSpPr bwMode="auto">
            <a:xfrm>
              <a:off x="3566356" y="1247003"/>
              <a:ext cx="199700" cy="667967"/>
              <a:chOff x="4390231" y="2994818"/>
              <a:chExt cx="363537" cy="868363"/>
            </a:xfrm>
          </p:grpSpPr>
          <p:pic>
            <p:nvPicPr>
              <p:cNvPr id="30791" name="Picture 635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184975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92" name="Picture 636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090661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" name="Text Box 37"/>
            <p:cNvSpPr txBox="1">
              <a:spLocks noChangeArrowheads="1"/>
            </p:cNvSpPr>
            <p:nvPr/>
          </p:nvSpPr>
          <p:spPr bwMode="gray">
            <a:xfrm>
              <a:off x="2559050" y="1598613"/>
              <a:ext cx="954088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 lIns="92038" tIns="46019" rIns="92038" bIns="46019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30000"/>
                </a:spcBef>
                <a:buFont typeface="Wingdings" pitchFamily="2" charset="2"/>
                <a:buNone/>
                <a:defRPr/>
              </a:pPr>
              <a:r>
                <a:rPr lang="ko-KR" altLang="en-US" sz="1600" b="1">
                  <a:latin typeface="나눔고딕" pitchFamily="50" charset="-127"/>
                  <a:ea typeface="나눔고딕" pitchFamily="50" charset="-127"/>
                </a:rPr>
                <a:t>단체확인</a:t>
              </a:r>
            </a:p>
          </p:txBody>
        </p:sp>
        <p:sp>
          <p:nvSpPr>
            <p:cNvPr id="30775" name="TextBox 78"/>
            <p:cNvSpPr txBox="1">
              <a:spLocks noChangeArrowheads="1"/>
            </p:cNvSpPr>
            <p:nvPr/>
          </p:nvSpPr>
          <p:spPr bwMode="auto">
            <a:xfrm>
              <a:off x="2035175" y="1270000"/>
              <a:ext cx="6270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나눔고딕" pitchFamily="50" charset="-127"/>
                  <a:ea typeface="나눔고딕" pitchFamily="50" charset="-127"/>
                </a:rPr>
                <a:t>STEP 2</a:t>
              </a:r>
              <a:endParaRPr lang="ko-KR" altLang="en-US" sz="1100" b="1">
                <a:latin typeface="나눔고딕" pitchFamily="50" charset="-127"/>
                <a:ea typeface="나눔고딕" pitchFamily="50" charset="-127"/>
              </a:endParaRPr>
            </a:p>
          </p:txBody>
        </p:sp>
        <p:pic>
          <p:nvPicPr>
            <p:cNvPr id="30776" name="Picture 79" descr="image0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66055" y="1214438"/>
              <a:ext cx="1597602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0777" name="그룹 39"/>
            <p:cNvGrpSpPr>
              <a:grpSpLocks/>
            </p:cNvGrpSpPr>
            <p:nvPr/>
          </p:nvGrpSpPr>
          <p:grpSpPr bwMode="auto">
            <a:xfrm>
              <a:off x="5363659" y="1247003"/>
              <a:ext cx="199700" cy="667967"/>
              <a:chOff x="4390231" y="2994818"/>
              <a:chExt cx="363537" cy="868363"/>
            </a:xfrm>
          </p:grpSpPr>
          <p:pic>
            <p:nvPicPr>
              <p:cNvPr id="30789" name="Picture 635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184975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90" name="Picture 636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090661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" name="Text Box 37"/>
            <p:cNvSpPr txBox="1">
              <a:spLocks noChangeArrowheads="1"/>
            </p:cNvSpPr>
            <p:nvPr/>
          </p:nvSpPr>
          <p:spPr bwMode="gray">
            <a:xfrm>
              <a:off x="4170363" y="1598613"/>
              <a:ext cx="1147762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 lIns="92038" tIns="46019" rIns="92038" bIns="46019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30000"/>
                </a:spcBef>
                <a:buFont typeface="Wingdings" pitchFamily="2" charset="2"/>
                <a:buNone/>
                <a:defRPr/>
              </a:pPr>
              <a:r>
                <a:rPr lang="ko-KR" altLang="en-US" sz="1600" b="1">
                  <a:latin typeface="나눔고딕" pitchFamily="50" charset="-127"/>
                  <a:ea typeface="나눔고딕" pitchFamily="50" charset="-127"/>
                </a:rPr>
                <a:t>대표자확인</a:t>
              </a:r>
            </a:p>
          </p:txBody>
        </p:sp>
        <p:sp>
          <p:nvSpPr>
            <p:cNvPr id="30779" name="TextBox 84"/>
            <p:cNvSpPr txBox="1">
              <a:spLocks noChangeArrowheads="1"/>
            </p:cNvSpPr>
            <p:nvPr/>
          </p:nvSpPr>
          <p:spPr bwMode="auto">
            <a:xfrm>
              <a:off x="3832225" y="1270000"/>
              <a:ext cx="6270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나눔고딕" pitchFamily="50" charset="-127"/>
                  <a:ea typeface="나눔고딕" pitchFamily="50" charset="-127"/>
                </a:rPr>
                <a:t>STEP 3</a:t>
              </a:r>
              <a:endParaRPr lang="ko-KR" altLang="en-US" sz="1100" b="1">
                <a:latin typeface="나눔고딕" pitchFamily="50" charset="-127"/>
                <a:ea typeface="나눔고딕" pitchFamily="50" charset="-127"/>
              </a:endParaRPr>
            </a:p>
          </p:txBody>
        </p:sp>
        <p:pic>
          <p:nvPicPr>
            <p:cNvPr id="30780" name="Picture 79" descr="image0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63358" y="1214438"/>
              <a:ext cx="1597602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0781" name="그룹 39"/>
            <p:cNvGrpSpPr>
              <a:grpSpLocks/>
            </p:cNvGrpSpPr>
            <p:nvPr/>
          </p:nvGrpSpPr>
          <p:grpSpPr bwMode="auto">
            <a:xfrm>
              <a:off x="7160961" y="1247003"/>
              <a:ext cx="199700" cy="667967"/>
              <a:chOff x="4390231" y="2994818"/>
              <a:chExt cx="363537" cy="868363"/>
            </a:xfrm>
          </p:grpSpPr>
          <p:pic>
            <p:nvPicPr>
              <p:cNvPr id="30787" name="Picture 635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184975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88" name="Picture 636" descr="세모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5400000">
                <a:off x="4090661" y="3294388"/>
                <a:ext cx="868363" cy="26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4" name="Text Box 37"/>
            <p:cNvSpPr txBox="1">
              <a:spLocks noChangeArrowheads="1"/>
            </p:cNvSpPr>
            <p:nvPr/>
          </p:nvSpPr>
          <p:spPr bwMode="gray">
            <a:xfrm>
              <a:off x="6153150" y="1598613"/>
              <a:ext cx="955675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 lIns="92038" tIns="46019" rIns="92038" bIns="46019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30000"/>
                </a:spcBef>
                <a:buFont typeface="Wingdings" pitchFamily="2" charset="2"/>
                <a:buNone/>
                <a:defRPr/>
              </a:pPr>
              <a:r>
                <a:rPr lang="ko-KR" altLang="en-US" sz="1600" b="1">
                  <a:latin typeface="나눔고딕" pitchFamily="50" charset="-127"/>
                  <a:ea typeface="나눔고딕" pitchFamily="50" charset="-127"/>
                </a:rPr>
                <a:t>정보작성</a:t>
              </a:r>
            </a:p>
          </p:txBody>
        </p:sp>
        <p:sp>
          <p:nvSpPr>
            <p:cNvPr id="30783" name="TextBox 90"/>
            <p:cNvSpPr txBox="1">
              <a:spLocks noChangeArrowheads="1"/>
            </p:cNvSpPr>
            <p:nvPr/>
          </p:nvSpPr>
          <p:spPr bwMode="auto">
            <a:xfrm>
              <a:off x="5629275" y="1270000"/>
              <a:ext cx="6270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나눔고딕" pitchFamily="50" charset="-127"/>
                  <a:ea typeface="나눔고딕" pitchFamily="50" charset="-127"/>
                </a:rPr>
                <a:t>STEP 4</a:t>
              </a:r>
              <a:endParaRPr lang="ko-KR" altLang="en-US" sz="1100" b="1">
                <a:latin typeface="나눔고딕" pitchFamily="50" charset="-127"/>
                <a:ea typeface="나눔고딕" pitchFamily="50" charset="-127"/>
              </a:endParaRPr>
            </a:p>
          </p:txBody>
        </p:sp>
        <p:pic>
          <p:nvPicPr>
            <p:cNvPr id="30784" name="Picture 79" descr="image0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60661" y="1214438"/>
              <a:ext cx="1597602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37"/>
            <p:cNvSpPr txBox="1">
              <a:spLocks noChangeArrowheads="1"/>
            </p:cNvSpPr>
            <p:nvPr/>
          </p:nvSpPr>
          <p:spPr bwMode="gray">
            <a:xfrm>
              <a:off x="7943850" y="1598613"/>
              <a:ext cx="955675" cy="28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wrap="none" lIns="92038" tIns="46019" rIns="92038" bIns="46019">
              <a:spAutoFit/>
            </a:bodyPr>
            <a:lstStyle/>
            <a:p>
              <a:pPr algn="ctr" latinLnBrk="0">
                <a:lnSpc>
                  <a:spcPct val="80000"/>
                </a:lnSpc>
                <a:spcBef>
                  <a:spcPct val="30000"/>
                </a:spcBef>
                <a:buFont typeface="Wingdings" pitchFamily="2" charset="2"/>
                <a:buNone/>
                <a:defRPr/>
              </a:pPr>
              <a:r>
                <a:rPr lang="ko-KR" altLang="en-US" sz="1600" b="1">
                  <a:latin typeface="나눔고딕" pitchFamily="50" charset="-127"/>
                  <a:ea typeface="나눔고딕" pitchFamily="50" charset="-127"/>
                </a:rPr>
                <a:t>가입완료</a:t>
              </a:r>
            </a:p>
          </p:txBody>
        </p:sp>
        <p:sp>
          <p:nvSpPr>
            <p:cNvPr id="30786" name="TextBox 94"/>
            <p:cNvSpPr txBox="1">
              <a:spLocks noChangeArrowheads="1"/>
            </p:cNvSpPr>
            <p:nvPr/>
          </p:nvSpPr>
          <p:spPr bwMode="auto">
            <a:xfrm>
              <a:off x="7421563" y="1270800"/>
              <a:ext cx="627062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나눔고딕" pitchFamily="50" charset="-127"/>
                  <a:ea typeface="나눔고딕" pitchFamily="50" charset="-127"/>
                </a:rPr>
                <a:t>STEP 5</a:t>
              </a:r>
              <a:endParaRPr lang="ko-KR" altLang="en-US" sz="1100" b="1">
                <a:latin typeface="나눔고딕" pitchFamily="50" charset="-127"/>
                <a:ea typeface="나눔고딕" pitchFamily="50" charset="-127"/>
              </a:endParaRPr>
            </a:p>
          </p:txBody>
        </p:sp>
      </p:grpSp>
      <p:pic>
        <p:nvPicPr>
          <p:cNvPr id="30729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214313" y="2887663"/>
            <a:ext cx="1571625" cy="757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30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85750" y="2959100"/>
            <a:ext cx="142875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323850" y="3060700"/>
            <a:ext cx="13684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개인정보 수집 및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 동의</a:t>
            </a:r>
          </a:p>
        </p:txBody>
      </p:sp>
      <p:pic>
        <p:nvPicPr>
          <p:cNvPr id="30732" name="Picture 253" descr="26"/>
          <p:cNvPicPr preferRelativeResize="0">
            <a:picLocks noChangeArrowheads="1"/>
          </p:cNvPicPr>
          <p:nvPr/>
        </p:nvPicPr>
        <p:blipFill>
          <a:blip r:embed="rId6" cstate="print">
            <a:lum bright="-6000" contrast="6000"/>
          </a:blip>
          <a:srcRect/>
          <a:stretch>
            <a:fillRect/>
          </a:stretch>
        </p:blipFill>
        <p:spPr bwMode="auto">
          <a:xfrm>
            <a:off x="1970088" y="2220913"/>
            <a:ext cx="1571625" cy="928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33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041525" y="2286000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106"/>
          <p:cNvSpPr txBox="1">
            <a:spLocks noChangeArrowheads="1"/>
          </p:cNvSpPr>
          <p:nvPr/>
        </p:nvSpPr>
        <p:spPr bwMode="auto">
          <a:xfrm>
            <a:off x="2089150" y="2386013"/>
            <a:ext cx="13319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개인사업자</a:t>
            </a:r>
          </a:p>
        </p:txBody>
      </p:sp>
      <p:pic>
        <p:nvPicPr>
          <p:cNvPr id="30735" name="Picture 253" descr="26"/>
          <p:cNvPicPr preferRelativeResize="0">
            <a:picLocks noChangeArrowheads="1"/>
          </p:cNvPicPr>
          <p:nvPr/>
        </p:nvPicPr>
        <p:blipFill>
          <a:blip r:embed="rId7" cstate="print">
            <a:lum bright="-6000" contrast="6000"/>
          </a:blip>
          <a:srcRect/>
          <a:stretch>
            <a:fillRect/>
          </a:stretch>
        </p:blipFill>
        <p:spPr bwMode="auto">
          <a:xfrm>
            <a:off x="1970088" y="3170238"/>
            <a:ext cx="1571625" cy="979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36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041525" y="3241675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109"/>
          <p:cNvSpPr txBox="1">
            <a:spLocks noChangeArrowheads="1"/>
          </p:cNvSpPr>
          <p:nvPr/>
        </p:nvSpPr>
        <p:spPr bwMode="auto">
          <a:xfrm>
            <a:off x="2087563" y="3343275"/>
            <a:ext cx="133191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영리법인</a:t>
            </a:r>
          </a:p>
        </p:txBody>
      </p:sp>
      <p:pic>
        <p:nvPicPr>
          <p:cNvPr id="30738" name="Picture 253" descr="26"/>
          <p:cNvPicPr preferRelativeResize="0">
            <a:picLocks noChangeArrowheads="1"/>
          </p:cNvPicPr>
          <p:nvPr/>
        </p:nvPicPr>
        <p:blipFill>
          <a:blip r:embed="rId7" cstate="print">
            <a:lum bright="-6000" contrast="6000"/>
          </a:blip>
          <a:srcRect/>
          <a:stretch>
            <a:fillRect/>
          </a:stretch>
        </p:blipFill>
        <p:spPr bwMode="auto">
          <a:xfrm>
            <a:off x="1970088" y="4170363"/>
            <a:ext cx="1571625" cy="979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39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041525" y="4241800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112"/>
          <p:cNvSpPr txBox="1">
            <a:spLocks noChangeArrowheads="1"/>
          </p:cNvSpPr>
          <p:nvPr/>
        </p:nvSpPr>
        <p:spPr bwMode="auto">
          <a:xfrm>
            <a:off x="2087563" y="4341813"/>
            <a:ext cx="133191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비영리법인</a:t>
            </a:r>
          </a:p>
        </p:txBody>
      </p:sp>
      <p:pic>
        <p:nvPicPr>
          <p:cNvPr id="30741" name="Picture 253" descr="26"/>
          <p:cNvPicPr preferRelativeResize="0">
            <a:picLocks noChangeArrowheads="1"/>
          </p:cNvPicPr>
          <p:nvPr/>
        </p:nvPicPr>
        <p:blipFill>
          <a:blip r:embed="rId8" cstate="print">
            <a:lum bright="-6000" contrast="6000"/>
          </a:blip>
          <a:srcRect/>
          <a:stretch>
            <a:fillRect/>
          </a:stretch>
        </p:blipFill>
        <p:spPr bwMode="auto">
          <a:xfrm>
            <a:off x="1970088" y="5159375"/>
            <a:ext cx="1571625" cy="847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42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041525" y="5230813"/>
            <a:ext cx="142875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115"/>
          <p:cNvSpPr txBox="1">
            <a:spLocks noChangeArrowheads="1"/>
          </p:cNvSpPr>
          <p:nvPr/>
        </p:nvSpPr>
        <p:spPr bwMode="auto">
          <a:xfrm>
            <a:off x="2087563" y="5332413"/>
            <a:ext cx="133191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공식단체</a:t>
            </a:r>
          </a:p>
        </p:txBody>
      </p:sp>
      <p:sp>
        <p:nvSpPr>
          <p:cNvPr id="30744" name="TextBox 116"/>
          <p:cNvSpPr txBox="1">
            <a:spLocks noChangeArrowheads="1"/>
          </p:cNvSpPr>
          <p:nvPr/>
        </p:nvSpPr>
        <p:spPr bwMode="auto">
          <a:xfrm>
            <a:off x="2122488" y="2741613"/>
            <a:ext cx="1020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단체이름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사업자등록번호</a:t>
            </a:r>
          </a:p>
        </p:txBody>
      </p:sp>
      <p:sp>
        <p:nvSpPr>
          <p:cNvPr id="30745" name="TextBox 117"/>
          <p:cNvSpPr txBox="1">
            <a:spLocks noChangeArrowheads="1"/>
          </p:cNvSpPr>
          <p:nvPr/>
        </p:nvSpPr>
        <p:spPr bwMode="auto">
          <a:xfrm>
            <a:off x="2124075" y="3659188"/>
            <a:ext cx="10207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단체이름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사업자등록번호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법인번호</a:t>
            </a:r>
          </a:p>
        </p:txBody>
      </p:sp>
      <p:sp>
        <p:nvSpPr>
          <p:cNvPr id="30746" name="TextBox 118"/>
          <p:cNvSpPr txBox="1">
            <a:spLocks noChangeArrowheads="1"/>
          </p:cNvSpPr>
          <p:nvPr/>
        </p:nvSpPr>
        <p:spPr bwMode="auto">
          <a:xfrm>
            <a:off x="2122488" y="4651375"/>
            <a:ext cx="6937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단체이름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고유번호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법인번호</a:t>
            </a:r>
          </a:p>
        </p:txBody>
      </p:sp>
      <p:sp>
        <p:nvSpPr>
          <p:cNvPr id="30747" name="TextBox 119"/>
          <p:cNvSpPr txBox="1">
            <a:spLocks noChangeArrowheads="1"/>
          </p:cNvSpPr>
          <p:nvPr/>
        </p:nvSpPr>
        <p:spPr bwMode="auto">
          <a:xfrm>
            <a:off x="2124075" y="5641975"/>
            <a:ext cx="693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단체이름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고유번호</a:t>
            </a:r>
          </a:p>
        </p:txBody>
      </p:sp>
      <p:sp>
        <p:nvSpPr>
          <p:cNvPr id="59" name="TextBox 121"/>
          <p:cNvSpPr txBox="1">
            <a:spLocks noChangeArrowheads="1"/>
          </p:cNvSpPr>
          <p:nvPr/>
        </p:nvSpPr>
        <p:spPr bwMode="auto">
          <a:xfrm>
            <a:off x="1928813" y="6008688"/>
            <a:ext cx="15525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임의단체 가입 불가</a:t>
            </a:r>
            <a:r>
              <a:rPr lang="en-US" altLang="ko-KR" sz="1050" b="1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!!!</a:t>
            </a:r>
            <a:endParaRPr lang="ko-KR" altLang="en-US" sz="1050" b="1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60" name="직선 연결선 59"/>
          <p:cNvCxnSpPr/>
          <p:nvPr/>
        </p:nvCxnSpPr>
        <p:spPr>
          <a:xfrm>
            <a:off x="3632200" y="1928813"/>
            <a:ext cx="0" cy="42862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0" name="Picture 253" descr="26"/>
          <p:cNvPicPr preferRelativeResize="0">
            <a:picLocks noChangeArrowheads="1"/>
          </p:cNvPicPr>
          <p:nvPr/>
        </p:nvPicPr>
        <p:blipFill>
          <a:blip r:embed="rId9" cstate="print">
            <a:lum bright="-6000" contrast="6000"/>
          </a:blip>
          <a:srcRect/>
          <a:stretch>
            <a:fillRect/>
          </a:stretch>
        </p:blipFill>
        <p:spPr bwMode="auto">
          <a:xfrm>
            <a:off x="3746500" y="2214563"/>
            <a:ext cx="157162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51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17938" y="2286000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2" name="TextBox 125"/>
          <p:cNvSpPr txBox="1">
            <a:spLocks noChangeArrowheads="1"/>
          </p:cNvSpPr>
          <p:nvPr/>
        </p:nvSpPr>
        <p:spPr bwMode="auto">
          <a:xfrm>
            <a:off x="3897313" y="2735263"/>
            <a:ext cx="10541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대표자 이름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대표자 생년월일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대표자 성별</a:t>
            </a:r>
          </a:p>
        </p:txBody>
      </p:sp>
      <p:sp>
        <p:nvSpPr>
          <p:cNvPr id="64" name="TextBox 126"/>
          <p:cNvSpPr txBox="1">
            <a:spLocks noChangeArrowheads="1"/>
          </p:cNvSpPr>
          <p:nvPr/>
        </p:nvSpPr>
        <p:spPr bwMode="auto">
          <a:xfrm>
            <a:off x="3851275" y="2386013"/>
            <a:ext cx="13684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가져오기</a:t>
            </a:r>
          </a:p>
        </p:txBody>
      </p:sp>
      <p:pic>
        <p:nvPicPr>
          <p:cNvPr id="30754" name="Picture 253" descr="26"/>
          <p:cNvPicPr preferRelativeResize="0">
            <a:picLocks noChangeArrowheads="1"/>
          </p:cNvPicPr>
          <p:nvPr/>
        </p:nvPicPr>
        <p:blipFill>
          <a:blip r:embed="rId9" cstate="print">
            <a:lum bright="-6000" contrast="6000"/>
          </a:blip>
          <a:srcRect/>
          <a:stretch>
            <a:fillRect/>
          </a:stretch>
        </p:blipFill>
        <p:spPr bwMode="auto">
          <a:xfrm>
            <a:off x="3754438" y="3368675"/>
            <a:ext cx="157162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55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25875" y="3440113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6" name="TextBox 129"/>
          <p:cNvSpPr txBox="1">
            <a:spLocks noChangeArrowheads="1"/>
          </p:cNvSpPr>
          <p:nvPr/>
        </p:nvSpPr>
        <p:spPr bwMode="auto">
          <a:xfrm>
            <a:off x="3906838" y="3889375"/>
            <a:ext cx="8350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휴대폰 인증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아이핀 인증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e-mail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인증</a:t>
            </a:r>
          </a:p>
        </p:txBody>
      </p:sp>
      <p:sp>
        <p:nvSpPr>
          <p:cNvPr id="68" name="TextBox 130"/>
          <p:cNvSpPr txBox="1">
            <a:spLocks noChangeArrowheads="1"/>
          </p:cNvSpPr>
          <p:nvPr/>
        </p:nvSpPr>
        <p:spPr bwMode="auto">
          <a:xfrm>
            <a:off x="3851275" y="3549650"/>
            <a:ext cx="13684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 본인 인증</a:t>
            </a:r>
          </a:p>
        </p:txBody>
      </p:sp>
      <p:sp>
        <p:nvSpPr>
          <p:cNvPr id="69" name="TextBox 131"/>
          <p:cNvSpPr txBox="1">
            <a:spLocks noChangeArrowheads="1"/>
          </p:cNvSpPr>
          <p:nvPr/>
        </p:nvSpPr>
        <p:spPr bwMode="auto">
          <a:xfrm>
            <a:off x="3708400" y="4530725"/>
            <a:ext cx="16827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대표자를 찾지 못한 경우 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개인회원가입 클릭으로 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개인회원 가입단계로 이동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대표자 개인회원 가입 후 다시 단체회원 가입 진행</a:t>
            </a:r>
          </a:p>
        </p:txBody>
      </p:sp>
      <p:cxnSp>
        <p:nvCxnSpPr>
          <p:cNvPr id="70" name="직선 연결선 69"/>
          <p:cNvCxnSpPr/>
          <p:nvPr/>
        </p:nvCxnSpPr>
        <p:spPr>
          <a:xfrm>
            <a:off x="5429250" y="1928813"/>
            <a:ext cx="0" cy="42862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0" name="Picture 253" descr="26"/>
          <p:cNvPicPr preferRelativeResize="0">
            <a:picLocks noChangeArrowheads="1"/>
          </p:cNvPicPr>
          <p:nvPr/>
        </p:nvPicPr>
        <p:blipFill>
          <a:blip r:embed="rId10" cstate="print">
            <a:lum bright="-6000" contrast="6000"/>
          </a:blip>
          <a:srcRect/>
          <a:stretch>
            <a:fillRect/>
          </a:stretch>
        </p:blipFill>
        <p:spPr bwMode="auto">
          <a:xfrm>
            <a:off x="5572125" y="2214563"/>
            <a:ext cx="1571625" cy="1785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761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643563" y="2286000"/>
            <a:ext cx="14287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2" name="TextBox 138"/>
          <p:cNvSpPr txBox="1">
            <a:spLocks noChangeArrowheads="1"/>
          </p:cNvSpPr>
          <p:nvPr/>
        </p:nvSpPr>
        <p:spPr bwMode="auto">
          <a:xfrm>
            <a:off x="5724525" y="2735263"/>
            <a:ext cx="102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단체명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 아이디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비밀번호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대표자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사업자등록번호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고유번호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법인번호</a:t>
            </a:r>
            <a:endParaRPr lang="en-US" altLang="ko-KR" sz="9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법적 자격구분</a:t>
            </a:r>
          </a:p>
        </p:txBody>
      </p:sp>
      <p:sp>
        <p:nvSpPr>
          <p:cNvPr id="74" name="TextBox 139"/>
          <p:cNvSpPr txBox="1">
            <a:spLocks noChangeArrowheads="1"/>
          </p:cNvSpPr>
          <p:nvPr/>
        </p:nvSpPr>
        <p:spPr bwMode="auto">
          <a:xfrm>
            <a:off x="5668963" y="2386013"/>
            <a:ext cx="13684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필수 입력 정보</a:t>
            </a:r>
          </a:p>
        </p:txBody>
      </p:sp>
      <p:sp>
        <p:nvSpPr>
          <p:cNvPr id="75" name="TextBox 140"/>
          <p:cNvSpPr txBox="1">
            <a:spLocks noChangeArrowheads="1"/>
          </p:cNvSpPr>
          <p:nvPr/>
        </p:nvSpPr>
        <p:spPr bwMode="auto">
          <a:xfrm>
            <a:off x="5572125" y="4011613"/>
            <a:ext cx="16637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단체확인에서 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단체 유형에 따라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개인사업자는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사업자등록번호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법인은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,</a:t>
            </a: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법인번호 및 사업자등록번호 또는 고유번호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공식단체는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105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고유번호가 필수 항목</a:t>
            </a:r>
          </a:p>
        </p:txBody>
      </p:sp>
      <p:cxnSp>
        <p:nvCxnSpPr>
          <p:cNvPr id="76" name="직선 연결선 75"/>
          <p:cNvCxnSpPr/>
          <p:nvPr/>
        </p:nvCxnSpPr>
        <p:spPr>
          <a:xfrm>
            <a:off x="7265988" y="1928813"/>
            <a:ext cx="0" cy="42862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6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425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단체회원 가입 절차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그림 7" descr="회원가입-개인-2016-로고수정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825" y="1008063"/>
            <a:ext cx="63976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79"/>
          <p:cNvSpPr txBox="1">
            <a:spLocks noChangeArrowheads="1"/>
          </p:cNvSpPr>
          <p:nvPr/>
        </p:nvSpPr>
        <p:spPr bwMode="auto">
          <a:xfrm>
            <a:off x="323410" y="1124680"/>
            <a:ext cx="2180405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단체회원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가입하기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],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법인등기부등본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중 최소 한가지 필요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발급 문의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관할 세무서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임의단체 가입 불가</a:t>
            </a:r>
            <a:endParaRPr lang="en-US" altLang="ko-KR" sz="900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107380" y="112468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45050" y="2708275"/>
            <a:ext cx="1714500" cy="1873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687888" y="25669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751" name="TextBox 6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20190508_1740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9264" y="1079500"/>
            <a:ext cx="6517620" cy="5193816"/>
          </a:xfrm>
          <a:prstGeom prst="rect">
            <a:avLst/>
          </a:prstGeom>
        </p:spPr>
      </p:pic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006" y="1011505"/>
            <a:ext cx="8556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시스템 접속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870087" y="1079500"/>
            <a:ext cx="1384130" cy="2095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5367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2564880"/>
            <a:ext cx="5143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287713"/>
            <a:ext cx="4953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938588"/>
            <a:ext cx="4857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46593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타원 18"/>
          <p:cNvSpPr/>
          <p:nvPr/>
        </p:nvSpPr>
        <p:spPr>
          <a:xfrm>
            <a:off x="127000" y="98134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584337" y="981343"/>
            <a:ext cx="285750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35"/>
          <p:cNvSpPr txBox="1">
            <a:spLocks noChangeArrowheads="1"/>
          </p:cNvSpPr>
          <p:nvPr/>
        </p:nvSpPr>
        <p:spPr bwMode="auto">
          <a:xfrm>
            <a:off x="107950" y="1885950"/>
            <a:ext cx="2093912" cy="230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모든 브라우저 </a:t>
            </a:r>
            <a:r>
              <a:rPr lang="en-US" altLang="ko-KR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팝업 허용으로 설정</a:t>
            </a:r>
          </a:p>
        </p:txBody>
      </p:sp>
      <p:pic>
        <p:nvPicPr>
          <p:cNvPr id="15374" name="그림 13" descr="오페라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3238" y="5345113"/>
            <a:ext cx="43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그룹 20"/>
          <p:cNvGrpSpPr/>
          <p:nvPr/>
        </p:nvGrpSpPr>
        <p:grpSpPr>
          <a:xfrm>
            <a:off x="213662" y="1322833"/>
            <a:ext cx="1950752" cy="5184639"/>
            <a:chOff x="484330" y="1369248"/>
            <a:chExt cx="1950752" cy="5184639"/>
          </a:xfrm>
        </p:grpSpPr>
        <p:sp>
          <p:nvSpPr>
            <p:cNvPr id="23" name="TextBox 80"/>
            <p:cNvSpPr txBox="1">
              <a:spLocks noChangeArrowheads="1"/>
            </p:cNvSpPr>
            <p:nvPr/>
          </p:nvSpPr>
          <p:spPr bwMode="auto">
            <a:xfrm>
              <a:off x="484330" y="1369248"/>
              <a:ext cx="1950752" cy="4770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ko-KR" altLang="en-US" sz="900" dirty="0">
                  <a:latin typeface="나눔고딕" pitchFamily="50" charset="-127"/>
                  <a:ea typeface="나눔고딕" pitchFamily="50" charset="-127"/>
                </a:rPr>
                <a:t>웹 브라우저에 국가문화예술지원시스템의 주소를 입력 후 </a:t>
              </a:r>
              <a:r>
                <a:rPr lang="ko-KR" altLang="en-US" sz="900" dirty="0" err="1">
                  <a:latin typeface="나눔고딕" pitchFamily="50" charset="-127"/>
                  <a:ea typeface="나눔고딕" pitchFamily="50" charset="-127"/>
                </a:rPr>
                <a:t>엔터</a:t>
              </a:r>
              <a:endParaRPr lang="en-US" altLang="ko-KR" sz="900" dirty="0"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en-US" altLang="ko-KR" sz="900" b="1" dirty="0">
                  <a:solidFill>
                    <a:srgbClr val="0000FF"/>
                  </a:solidFill>
                  <a:latin typeface="나눔고딕" pitchFamily="50" charset="-127"/>
                  <a:ea typeface="나눔고딕" pitchFamily="50" charset="-127"/>
                </a:rPr>
                <a:t>http://www.ncas.or.kr</a:t>
              </a:r>
            </a:p>
            <a:p>
              <a:endParaRPr lang="en-US" altLang="ko-KR" sz="8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8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[</a:t>
              </a:r>
              <a:r>
                <a:rPr lang="ko-KR" altLang="en-US" sz="900" b="1" dirty="0">
                  <a:latin typeface="나눔고딕" pitchFamily="50" charset="-127"/>
                  <a:ea typeface="나눔고딕" pitchFamily="50" charset="-127"/>
                </a:rPr>
                <a:t>사용 가능 </a:t>
              </a:r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6</a:t>
              </a:r>
              <a:r>
                <a:rPr lang="ko-KR" altLang="en-US" sz="900" b="1" dirty="0">
                  <a:latin typeface="나눔고딕" pitchFamily="50" charset="-127"/>
                  <a:ea typeface="나눔고딕" pitchFamily="50" charset="-127"/>
                </a:rPr>
                <a:t>대 웹 브라우저</a:t>
              </a:r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]</a:t>
              </a: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- MS Internet Explorer </a:t>
              </a: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- Google Chrome </a:t>
              </a: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- Apple Safari</a:t>
              </a: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 smtClean="0">
                <a:latin typeface="나눔고딕" pitchFamily="50" charset="-127"/>
                <a:ea typeface="나눔고딕" pitchFamily="50" charset="-127"/>
              </a:endParaRPr>
            </a:p>
            <a:p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Mozilla Firefox   </a:t>
              </a: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 Opera</a:t>
              </a: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  <a:p>
              <a:pPr>
                <a:buFontTx/>
                <a:buChar char="-"/>
              </a:pPr>
              <a:r>
                <a:rPr lang="en-US" altLang="ko-KR" sz="900" b="1" dirty="0">
                  <a:latin typeface="나눔고딕" pitchFamily="50" charset="-127"/>
                  <a:ea typeface="나눔고딕" pitchFamily="50" charset="-127"/>
                </a:rPr>
                <a:t> Swing </a:t>
              </a:r>
              <a:r>
                <a:rPr lang="en-US" altLang="ko-KR" sz="900" b="1" dirty="0" smtClean="0">
                  <a:latin typeface="나눔고딕" pitchFamily="50" charset="-127"/>
                  <a:ea typeface="나눔고딕" pitchFamily="50" charset="-127"/>
                </a:rPr>
                <a:t>browser</a:t>
              </a:r>
              <a:endParaRPr lang="en-US" altLang="ko-KR" sz="900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pic>
          <p:nvPicPr>
            <p:cNvPr id="24" name="그림 15" descr="스윙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0719" y="6085575"/>
              <a:ext cx="588962" cy="46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TextBox 32"/>
          <p:cNvSpPr txBox="1">
            <a:spLocks noChangeArrowheads="1"/>
          </p:cNvSpPr>
          <p:nvPr/>
        </p:nvSpPr>
        <p:spPr bwMode="auto">
          <a:xfrm>
            <a:off x="1189038" y="5876530"/>
            <a:ext cx="115071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700" dirty="0" smtClean="0">
                <a:latin typeface="나눔고딕" pitchFamily="50" charset="-127"/>
                <a:ea typeface="나눔고딕" pitchFamily="50" charset="-127"/>
              </a:rPr>
              <a:t>(2019.01.07</a:t>
            </a:r>
            <a:r>
              <a:rPr lang="ko-KR" altLang="en-US" sz="700" dirty="0" smtClean="0">
                <a:latin typeface="나눔고딕" pitchFamily="50" charset="-127"/>
                <a:ea typeface="나눔고딕" pitchFamily="50" charset="-127"/>
              </a:rPr>
              <a:t> 기준으로 서비스종료</a:t>
            </a:r>
            <a:r>
              <a:rPr lang="en-US" altLang="ko-KR" sz="700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sz="700" dirty="0" smtClean="0">
                <a:latin typeface="나눔고딕" pitchFamily="50" charset="-127"/>
                <a:ea typeface="나눔고딕" pitchFamily="50" charset="-127"/>
              </a:rPr>
              <a:t>기존에 설치되었던 </a:t>
            </a:r>
            <a:r>
              <a:rPr lang="ko-KR" altLang="en-US" sz="700" dirty="0" err="1" smtClean="0">
                <a:latin typeface="나눔고딕" pitchFamily="50" charset="-127"/>
                <a:ea typeface="나눔고딕" pitchFamily="50" charset="-127"/>
              </a:rPr>
              <a:t>브라우저는사용이</a:t>
            </a:r>
            <a:r>
              <a:rPr lang="ko-KR" altLang="en-US" sz="700" dirty="0" smtClean="0">
                <a:latin typeface="나눔고딕" pitchFamily="50" charset="-127"/>
                <a:ea typeface="나눔고딕" pitchFamily="50" charset="-127"/>
              </a:rPr>
              <a:t> 가능하나 신규 브라우저는 설치 불가함</a:t>
            </a:r>
            <a:r>
              <a:rPr lang="en-US" altLang="ko-KR" sz="7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700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20200731_0923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3711" y="920875"/>
            <a:ext cx="4540657" cy="5489450"/>
          </a:xfrm>
          <a:prstGeom prst="rect">
            <a:avLst/>
          </a:prstGeom>
        </p:spPr>
      </p:pic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3188" y="192405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1"/>
          <p:cNvSpPr txBox="1">
            <a:spLocks noChangeArrowheads="1"/>
          </p:cNvSpPr>
          <p:nvPr/>
        </p:nvSpPr>
        <p:spPr bwMode="auto">
          <a:xfrm>
            <a:off x="388938" y="1079500"/>
            <a:ext cx="17367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이용약관 동의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이용약관 동의 합니다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에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체크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393700" y="1924051"/>
            <a:ext cx="184280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개인정보 수집 및 이용동의</a:t>
            </a: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 개인정보 수집 및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이용 동의에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-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 개인정보 수집 및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이동 동의에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혹은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동의하지 않음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에 선택하여 체크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425709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92113" y="4288841"/>
            <a:ext cx="1117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다음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버튼 클릭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811168" y="2613025"/>
            <a:ext cx="1073200" cy="238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>
            <a:spLocks noChangeAspect="1"/>
          </p:cNvSpPr>
          <p:nvPr/>
        </p:nvSpPr>
        <p:spPr>
          <a:xfrm>
            <a:off x="6669087" y="2493963"/>
            <a:ext cx="284162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811168" y="4115010"/>
            <a:ext cx="1073200" cy="36004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>
            <a:spLocks noChangeAspect="1"/>
          </p:cNvSpPr>
          <p:nvPr/>
        </p:nvSpPr>
        <p:spPr>
          <a:xfrm>
            <a:off x="6667499" y="3972928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953249" y="5788025"/>
            <a:ext cx="931119" cy="2349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669087" y="5645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783" name="TextBox 23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811168" y="6175375"/>
            <a:ext cx="1073200" cy="2349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665912" y="6032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103188" y="339413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92113" y="3394137"/>
            <a:ext cx="1601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개인정보 제공에 대한 동의</a:t>
            </a: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개인정보 제공에 대한 동의에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선택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그림 12" descr="회원가입-단체-2단계-1-2016(숏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9363" y="1079500"/>
            <a:ext cx="6480175" cy="532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개인사업자 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단체명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영리법인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비영리법인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공식단체</a:t>
            </a: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임의단체는 가입불가</a:t>
            </a:r>
            <a:endParaRPr lang="en-US" altLang="ko-KR" sz="900" b="1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*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비영리법인이라 할지라도 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 법인등기부등본이 없으면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공식단체로 간주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공식단체로 단체유형 선택 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가입절차 진행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4581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388938" y="4583113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565400" y="1900238"/>
            <a:ext cx="3662363" cy="11684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>
            <a:spLocks noChangeAspect="1"/>
          </p:cNvSpPr>
          <p:nvPr/>
        </p:nvSpPr>
        <p:spPr>
          <a:xfrm>
            <a:off x="2454275" y="1720850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568575" y="4667250"/>
            <a:ext cx="6143625" cy="12985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55863" y="45227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803" name="TextBox 12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그림 23" descr="회원가입-단체-2단계-2-영리법인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3887788"/>
            <a:ext cx="57277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그림 22" descr="회원가입-단체-2단계-2-개인사업자-20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439863"/>
            <a:ext cx="57292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95420" y="1124680"/>
            <a:ext cx="2022475" cy="219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개인사업자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단체이름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 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다음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사업자등록번호를 확인해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주십시오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라는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메시지가 나오면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   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인증기관으로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문의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인증기관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NICE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평가정보주식회사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(1600-1522)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37163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388938" y="3717925"/>
            <a:ext cx="2061783" cy="246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영리법인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단체이름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 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다음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사업자등록번호를 확인해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주십시오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라는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메시지가 나오면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 인증기관으로 문의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인증기관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: NICE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평가정보주식회사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(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1600-1522)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490913" y="1543050"/>
            <a:ext cx="796925" cy="873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>
            <a:spLocks noChangeAspect="1"/>
          </p:cNvSpPr>
          <p:nvPr/>
        </p:nvSpPr>
        <p:spPr>
          <a:xfrm>
            <a:off x="3300413" y="1460500"/>
            <a:ext cx="284162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_4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698750" y="2509838"/>
            <a:ext cx="2219325" cy="6477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843588" y="2870200"/>
            <a:ext cx="981075" cy="2873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38988" y="3249613"/>
            <a:ext cx="1273175" cy="3603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138988" y="6003925"/>
            <a:ext cx="1273175" cy="360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773613" y="3997325"/>
            <a:ext cx="798512" cy="8715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572000" y="38544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700338" y="4975225"/>
            <a:ext cx="2219325" cy="9366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843588" y="5632450"/>
            <a:ext cx="981075" cy="2873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17800" y="1123950"/>
            <a:ext cx="1152525" cy="2174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</a:rPr>
              <a:t>개인사업자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2717800" y="3573463"/>
            <a:ext cx="1152525" cy="21590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</a:rPr>
              <a:t>영리법인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그림 29" descr="회원가입-단체-2단계-2-공식단체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4198938"/>
            <a:ext cx="57277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그림 28" descr="회원가입-단체-2단계-2-비영리법인-20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431925"/>
            <a:ext cx="57277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6022975" y="1543050"/>
            <a:ext cx="798513" cy="873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>
            <a:spLocks noChangeAspect="1"/>
          </p:cNvSpPr>
          <p:nvPr/>
        </p:nvSpPr>
        <p:spPr>
          <a:xfrm>
            <a:off x="5834063" y="1460500"/>
            <a:ext cx="284162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846" name="TextBox 12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_5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698750" y="5257800"/>
            <a:ext cx="2219325" cy="6477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38988" y="3543300"/>
            <a:ext cx="1273175" cy="360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138988" y="6003925"/>
            <a:ext cx="1273175" cy="360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319963" y="4308475"/>
            <a:ext cx="798512" cy="8715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7118350" y="41656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700338" y="2513013"/>
            <a:ext cx="2219325" cy="9350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비영리법인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단체이름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다음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37163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3"/>
          <p:cNvSpPr txBox="1">
            <a:spLocks noChangeArrowheads="1"/>
          </p:cNvSpPr>
          <p:nvPr/>
        </p:nvSpPr>
        <p:spPr bwMode="auto">
          <a:xfrm>
            <a:off x="388938" y="3717925"/>
            <a:ext cx="17494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단체유형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공식단체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단체이름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 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다음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*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비영리법인이라 할지라도 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 법인등기부등본이 없으면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공식단체로 간주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공식단체로 단체유형 선택  후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가입절차 진행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17800" y="1123950"/>
            <a:ext cx="1152525" cy="21748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</a:rPr>
              <a:t>비영리법인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717800" y="3860800"/>
            <a:ext cx="1152525" cy="21590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</a:rPr>
              <a:t>공식단체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그림 14" descr="회원가입-단체-3단계-1.bmp"/>
          <p:cNvPicPr>
            <a:picLocks noChangeAspect="1"/>
          </p:cNvPicPr>
          <p:nvPr/>
        </p:nvPicPr>
        <p:blipFill>
          <a:blip r:embed="rId2" cstate="print"/>
          <a:srcRect t="24800"/>
          <a:stretch>
            <a:fillRect/>
          </a:stretch>
        </p:blipFill>
        <p:spPr bwMode="auto">
          <a:xfrm>
            <a:off x="2555875" y="1079500"/>
            <a:ext cx="6315075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88939" y="1079500"/>
            <a:ext cx="2022762" cy="136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가져오기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단체회원 가입 시 먼저 대표자에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대한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정보가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시스템에 등록되어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 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있어야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함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단체의 대표자는 개인회원 가입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완료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대표자 가져오기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를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통하여 대표자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확인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함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27416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88938" y="2741613"/>
            <a:ext cx="1976823" cy="9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반드시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대표자 가져오기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조회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대표자 가져오기에서 선택된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정보가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자동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반영되어 입력됨</a:t>
            </a:r>
          </a:p>
        </p:txBody>
      </p:sp>
      <p:sp>
        <p:nvSpPr>
          <p:cNvPr id="13" name="타원 12"/>
          <p:cNvSpPr/>
          <p:nvPr/>
        </p:nvSpPr>
        <p:spPr>
          <a:xfrm>
            <a:off x="107950" y="4114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36"/>
          <p:cNvSpPr txBox="1">
            <a:spLocks noChangeArrowheads="1"/>
          </p:cNvSpPr>
          <p:nvPr/>
        </p:nvSpPr>
        <p:spPr bwMode="auto">
          <a:xfrm>
            <a:off x="388938" y="4111625"/>
            <a:ext cx="2022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 본인인증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이메일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중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원하는 본인인증 방법 선택하여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작성자 본인 인증 받기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35375" y="3114675"/>
            <a:ext cx="773113" cy="2603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4284663" y="29241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633663" y="3454400"/>
            <a:ext cx="2443162" cy="6858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411413" y="33369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555875" y="4259263"/>
            <a:ext cx="6264275" cy="1762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2449513" y="40798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879" name="TextBox 27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_6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그림 14" descr="회원가입-단체-3단계-1.bmp"/>
          <p:cNvPicPr>
            <a:picLocks noChangeAspect="1"/>
          </p:cNvPicPr>
          <p:nvPr/>
        </p:nvPicPr>
        <p:blipFill>
          <a:blip r:embed="rId2" cstate="print"/>
          <a:srcRect t="54900"/>
          <a:stretch>
            <a:fillRect/>
          </a:stretch>
        </p:blipFill>
        <p:spPr bwMode="auto">
          <a:xfrm>
            <a:off x="2555875" y="1079500"/>
            <a:ext cx="6315075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그림 37" descr="회원가입-단체-3단계-2-검색(10버전)-20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0700" y="1573213"/>
            <a:ext cx="53276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직사각형 15"/>
          <p:cNvSpPr/>
          <p:nvPr/>
        </p:nvSpPr>
        <p:spPr>
          <a:xfrm>
            <a:off x="3635375" y="1154113"/>
            <a:ext cx="773113" cy="2603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893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_7</a:t>
            </a:r>
          </a:p>
        </p:txBody>
      </p:sp>
      <p:sp>
        <p:nvSpPr>
          <p:cNvPr id="23" name="타원 2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388938" y="1079500"/>
            <a:ext cx="1746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검색조건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대표자의 이름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생년월일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성별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생년월일은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8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자리입력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예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 1980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일 생의 경우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     “19800101”</a:t>
            </a:r>
          </a:p>
        </p:txBody>
      </p:sp>
      <p:sp>
        <p:nvSpPr>
          <p:cNvPr id="27" name="타원 26"/>
          <p:cNvSpPr/>
          <p:nvPr/>
        </p:nvSpPr>
        <p:spPr>
          <a:xfrm>
            <a:off x="107950" y="22113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88938" y="2211388"/>
            <a:ext cx="1627187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검색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검색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 후 조회결과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07950" y="29797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TextBox 30"/>
          <p:cNvSpPr txBox="1">
            <a:spLocks noChangeArrowheads="1"/>
          </p:cNvSpPr>
          <p:nvPr/>
        </p:nvSpPr>
        <p:spPr bwMode="auto">
          <a:xfrm>
            <a:off x="388938" y="2979738"/>
            <a:ext cx="20224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조회결과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이름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생일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성별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휴대전화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전화번호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단체명 등의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입력된 정보를 통해 단체의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대표자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선택 시에는 선택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( O )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을 체크</a:t>
            </a:r>
            <a:endParaRPr lang="en-US" altLang="ko-KR" sz="900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107950" y="44211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388938" y="4421188"/>
            <a:ext cx="1554162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대표자 검색 결과에서 단체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대표자를 선택하고 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48038" y="2152650"/>
            <a:ext cx="2376487" cy="8921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203575" y="19891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669213" y="2732088"/>
            <a:ext cx="665162" cy="2603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7454900" y="2736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132138" y="3346450"/>
            <a:ext cx="5040312" cy="5746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2987675" y="31432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384550" y="3694113"/>
            <a:ext cx="144463" cy="1889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346700" y="4192588"/>
            <a:ext cx="700088" cy="2603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5084763" y="41846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107950" y="55197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TextBox 34"/>
          <p:cNvSpPr txBox="1">
            <a:spLocks noChangeArrowheads="1"/>
          </p:cNvSpPr>
          <p:nvPr/>
        </p:nvSpPr>
        <p:spPr bwMode="auto">
          <a:xfrm>
            <a:off x="388938" y="5519738"/>
            <a:ext cx="20224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검색 결과 없을 경우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,</a:t>
            </a: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대표자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개인회원가입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완료 후 다시 단체회원 가입 진행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248275" y="5300663"/>
            <a:ext cx="865188" cy="2603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4983163" y="52990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그림 14" descr="회원가입-단체-3단계-1.bmp"/>
          <p:cNvPicPr>
            <a:picLocks noChangeAspect="1"/>
          </p:cNvPicPr>
          <p:nvPr/>
        </p:nvPicPr>
        <p:blipFill>
          <a:blip r:embed="rId2" cstate="print"/>
          <a:srcRect t="74257"/>
          <a:stretch>
            <a:fillRect/>
          </a:stretch>
        </p:blipFill>
        <p:spPr bwMode="auto">
          <a:xfrm>
            <a:off x="2555875" y="1079500"/>
            <a:ext cx="631507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그림 21" descr="회원가입-단체-3단계-3-휴대폰인증-20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638425"/>
            <a:ext cx="3529013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_8</a:t>
            </a:r>
          </a:p>
        </p:txBody>
      </p:sp>
      <p:sp>
        <p:nvSpPr>
          <p:cNvPr id="37" name="타원 36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TextBox 12"/>
          <p:cNvSpPr txBox="1">
            <a:spLocks noChangeArrowheads="1"/>
          </p:cNvSpPr>
          <p:nvPr/>
        </p:nvSpPr>
        <p:spPr bwMode="auto">
          <a:xfrm>
            <a:off x="388938" y="1079500"/>
            <a:ext cx="19478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작성자의 휴대폰 번호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본인이 사용하는 휴대전화 번호 입력</a:t>
            </a:r>
          </a:p>
        </p:txBody>
      </p:sp>
      <p:sp>
        <p:nvSpPr>
          <p:cNvPr id="39" name="타원 38"/>
          <p:cNvSpPr/>
          <p:nvPr/>
        </p:nvSpPr>
        <p:spPr>
          <a:xfrm>
            <a:off x="107950" y="20510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TextBox 26"/>
          <p:cNvSpPr txBox="1">
            <a:spLocks noChangeArrowheads="1"/>
          </p:cNvSpPr>
          <p:nvPr/>
        </p:nvSpPr>
        <p:spPr bwMode="auto">
          <a:xfrm>
            <a:off x="388938" y="2051050"/>
            <a:ext cx="1274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인증번호 받기 클릭</a:t>
            </a:r>
          </a:p>
        </p:txBody>
      </p:sp>
      <p:sp>
        <p:nvSpPr>
          <p:cNvPr id="41" name="타원 40"/>
          <p:cNvSpPr/>
          <p:nvPr/>
        </p:nvSpPr>
        <p:spPr>
          <a:xfrm>
            <a:off x="107950" y="2844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TextBox 28"/>
          <p:cNvSpPr txBox="1">
            <a:spLocks noChangeArrowheads="1"/>
          </p:cNvSpPr>
          <p:nvPr/>
        </p:nvSpPr>
        <p:spPr bwMode="auto">
          <a:xfrm>
            <a:off x="388938" y="2844800"/>
            <a:ext cx="16541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작성자의 휴대폰에 수신된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인증번호 입력</a:t>
            </a:r>
          </a:p>
        </p:txBody>
      </p:sp>
      <p:sp>
        <p:nvSpPr>
          <p:cNvPr id="43" name="타원 42"/>
          <p:cNvSpPr/>
          <p:nvPr/>
        </p:nvSpPr>
        <p:spPr>
          <a:xfrm>
            <a:off x="107950" y="36623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TextBox 28"/>
          <p:cNvSpPr txBox="1">
            <a:spLocks noChangeArrowheads="1"/>
          </p:cNvSpPr>
          <p:nvPr/>
        </p:nvSpPr>
        <p:spPr bwMode="auto">
          <a:xfrm>
            <a:off x="388938" y="3662363"/>
            <a:ext cx="1789112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버튼 클릭하여 휴대폰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 완료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2843213" y="2205038"/>
            <a:ext cx="1584325" cy="3603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978275" y="3357563"/>
            <a:ext cx="1962150" cy="3127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572000" y="3698875"/>
            <a:ext cx="1008063" cy="24288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635625" y="3716338"/>
            <a:ext cx="792163" cy="2428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949825" y="4198938"/>
            <a:ext cx="674688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타원 51"/>
          <p:cNvSpPr/>
          <p:nvPr/>
        </p:nvSpPr>
        <p:spPr>
          <a:xfrm>
            <a:off x="3851275" y="31416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6300788" y="3573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4373563" y="38258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4687888" y="41767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그림 14" descr="회원가입-단체-3단계-1.bmp"/>
          <p:cNvPicPr>
            <a:picLocks noChangeAspect="1"/>
          </p:cNvPicPr>
          <p:nvPr/>
        </p:nvPicPr>
        <p:blipFill>
          <a:blip r:embed="rId2" cstate="print"/>
          <a:srcRect t="74257"/>
          <a:stretch>
            <a:fillRect/>
          </a:stretch>
        </p:blipFill>
        <p:spPr bwMode="auto">
          <a:xfrm>
            <a:off x="2555875" y="1079500"/>
            <a:ext cx="631507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그림 21" descr="회원가입-개인-1단계-아이핀인증-20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2638425"/>
            <a:ext cx="2890837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_9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4886325" y="2205038"/>
            <a:ext cx="1584325" cy="3603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656138" y="3627438"/>
            <a:ext cx="1428750" cy="3571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500563" y="34194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673600" y="4037013"/>
            <a:ext cx="1411288" cy="4064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500563" y="3879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394200" y="4473575"/>
            <a:ext cx="585788" cy="614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224338" y="4302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092825" y="3622675"/>
            <a:ext cx="463550" cy="35718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088063" y="34178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88938" y="1079500"/>
            <a:ext cx="16097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ID,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입력</a:t>
            </a:r>
          </a:p>
        </p:txBody>
      </p:sp>
      <p:sp>
        <p:nvSpPr>
          <p:cNvPr id="33" name="타원 32"/>
          <p:cNvSpPr/>
          <p:nvPr/>
        </p:nvSpPr>
        <p:spPr>
          <a:xfrm>
            <a:off x="107950" y="1714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TextBox 25"/>
          <p:cNvSpPr txBox="1">
            <a:spLocks noChangeArrowheads="1"/>
          </p:cNvSpPr>
          <p:nvPr/>
        </p:nvSpPr>
        <p:spPr bwMode="auto">
          <a:xfrm>
            <a:off x="388938" y="1714500"/>
            <a:ext cx="6905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문자입력</a:t>
            </a:r>
          </a:p>
        </p:txBody>
      </p:sp>
      <p:sp>
        <p:nvSpPr>
          <p:cNvPr id="35" name="타원 34"/>
          <p:cNvSpPr/>
          <p:nvPr/>
        </p:nvSpPr>
        <p:spPr>
          <a:xfrm>
            <a:off x="107950" y="23653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TextBox 27"/>
          <p:cNvSpPr txBox="1">
            <a:spLocks noChangeArrowheads="1"/>
          </p:cNvSpPr>
          <p:nvPr/>
        </p:nvSpPr>
        <p:spPr bwMode="auto">
          <a:xfrm>
            <a:off x="388938" y="2365375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49" name="타원 48"/>
          <p:cNvSpPr/>
          <p:nvPr/>
        </p:nvSpPr>
        <p:spPr>
          <a:xfrm>
            <a:off x="107950" y="30003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TextBox 27"/>
          <p:cNvSpPr txBox="1">
            <a:spLocks noChangeArrowheads="1"/>
          </p:cNvSpPr>
          <p:nvPr/>
        </p:nvSpPr>
        <p:spPr bwMode="auto">
          <a:xfrm>
            <a:off x="388938" y="3000375"/>
            <a:ext cx="20955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신규가입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아이디가 없으신 분은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신규가입 클릭하여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회원가입을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먼저 한 후 인증 절차 진행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그림 29" descr="회원가입-단체-3단계-3-이메일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922588"/>
            <a:ext cx="4265612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그림 14" descr="회원가입-단체-3단계-1.bmp"/>
          <p:cNvPicPr>
            <a:picLocks noChangeAspect="1"/>
          </p:cNvPicPr>
          <p:nvPr/>
        </p:nvPicPr>
        <p:blipFill>
          <a:blip r:embed="rId3" cstate="print"/>
          <a:srcRect t="74257"/>
          <a:stretch>
            <a:fillRect/>
          </a:stretch>
        </p:blipFill>
        <p:spPr bwMode="auto">
          <a:xfrm>
            <a:off x="2555875" y="1079500"/>
            <a:ext cx="631507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406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_10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6919913" y="2205038"/>
            <a:ext cx="1584325" cy="3603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TextBox 26"/>
          <p:cNvSpPr txBox="1">
            <a:spLocks noChangeArrowheads="1"/>
          </p:cNvSpPr>
          <p:nvPr/>
        </p:nvSpPr>
        <p:spPr bwMode="auto">
          <a:xfrm>
            <a:off x="388938" y="1079500"/>
            <a:ext cx="1147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 이름 입력</a:t>
            </a:r>
          </a:p>
        </p:txBody>
      </p:sp>
      <p:sp>
        <p:nvSpPr>
          <p:cNvPr id="39" name="타원 38"/>
          <p:cNvSpPr/>
          <p:nvPr/>
        </p:nvSpPr>
        <p:spPr>
          <a:xfrm>
            <a:off x="107950" y="1724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TextBox 28"/>
          <p:cNvSpPr txBox="1">
            <a:spLocks noChangeArrowheads="1"/>
          </p:cNvSpPr>
          <p:nvPr/>
        </p:nvSpPr>
        <p:spPr bwMode="auto">
          <a:xfrm>
            <a:off x="388938" y="1724025"/>
            <a:ext cx="1831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 생년월일 입력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(8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자리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107950" y="2374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TextBox 30"/>
          <p:cNvSpPr txBox="1">
            <a:spLocks noChangeArrowheads="1"/>
          </p:cNvSpPr>
          <p:nvPr/>
        </p:nvSpPr>
        <p:spPr bwMode="auto">
          <a:xfrm>
            <a:off x="388938" y="2374900"/>
            <a:ext cx="15684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작성자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e-mail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주소 입력</a:t>
            </a:r>
          </a:p>
        </p:txBody>
      </p:sp>
      <p:sp>
        <p:nvSpPr>
          <p:cNvPr id="43" name="타원 42"/>
          <p:cNvSpPr/>
          <p:nvPr/>
        </p:nvSpPr>
        <p:spPr>
          <a:xfrm>
            <a:off x="107950" y="3009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TextBox 32"/>
          <p:cNvSpPr txBox="1">
            <a:spLocks noChangeArrowheads="1"/>
          </p:cNvSpPr>
          <p:nvPr/>
        </p:nvSpPr>
        <p:spPr bwMode="auto">
          <a:xfrm>
            <a:off x="388938" y="3009900"/>
            <a:ext cx="1371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 err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인증메일받기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</a:p>
        </p:txBody>
      </p:sp>
      <p:sp>
        <p:nvSpPr>
          <p:cNvPr id="46" name="타원 45"/>
          <p:cNvSpPr/>
          <p:nvPr/>
        </p:nvSpPr>
        <p:spPr>
          <a:xfrm>
            <a:off x="107950" y="3636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7" name="TextBox 34"/>
          <p:cNvSpPr txBox="1">
            <a:spLocks noChangeArrowheads="1"/>
          </p:cNvSpPr>
          <p:nvPr/>
        </p:nvSpPr>
        <p:spPr bwMode="auto">
          <a:xfrm>
            <a:off x="388938" y="3636963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인증문자 입력</a:t>
            </a:r>
          </a:p>
        </p:txBody>
      </p:sp>
      <p:sp>
        <p:nvSpPr>
          <p:cNvPr id="48" name="타원 47"/>
          <p:cNvSpPr/>
          <p:nvPr/>
        </p:nvSpPr>
        <p:spPr>
          <a:xfrm>
            <a:off x="107950" y="4295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0" name="TextBox 35"/>
          <p:cNvSpPr txBox="1">
            <a:spLocks noChangeArrowheads="1"/>
          </p:cNvSpPr>
          <p:nvPr/>
        </p:nvSpPr>
        <p:spPr bwMode="auto">
          <a:xfrm>
            <a:off x="388938" y="4295775"/>
            <a:ext cx="1117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105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 버튼 클릭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3730625" y="3897313"/>
            <a:ext cx="1633538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3597275" y="38496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740150" y="4259263"/>
            <a:ext cx="1479550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740150" y="4605338"/>
            <a:ext cx="2487613" cy="2635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3597275" y="42211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8" name="타원 57"/>
          <p:cNvSpPr/>
          <p:nvPr/>
        </p:nvSpPr>
        <p:spPr>
          <a:xfrm>
            <a:off x="3597275" y="46116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540375" y="5108575"/>
            <a:ext cx="885825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3740150" y="5105400"/>
            <a:ext cx="1768475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3597275" y="50704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6400800" y="50768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900613" y="5413375"/>
            <a:ext cx="792162" cy="33178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4643438" y="5445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회원가입-4단계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6000" y="1080000"/>
            <a:ext cx="6314400" cy="5092864"/>
          </a:xfrm>
          <a:prstGeom prst="rect">
            <a:avLst/>
          </a:prstGeom>
        </p:spPr>
      </p:pic>
      <p:sp>
        <p:nvSpPr>
          <p:cNvPr id="41987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406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_11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23410" y="1079500"/>
            <a:ext cx="2083240" cy="150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필수입력항목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※ 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자동으로 불러오는 항목 확인</a:t>
            </a:r>
            <a:endParaRPr lang="en-US" altLang="ko-KR" sz="900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단체명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대표자정보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단체정보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사업자등록번호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고유번호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35353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251400" y="3535363"/>
            <a:ext cx="2220159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  비밀번호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영문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숫자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특수문자 조합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자리 이상</a:t>
            </a:r>
          </a:p>
        </p:txBody>
      </p:sp>
      <p:sp>
        <p:nvSpPr>
          <p:cNvPr id="9" name="타원 8"/>
          <p:cNvSpPr/>
          <p:nvPr/>
        </p:nvSpPr>
        <p:spPr>
          <a:xfrm>
            <a:off x="107950" y="28686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5"/>
          <p:cNvSpPr txBox="1">
            <a:spLocks noChangeArrowheads="1"/>
          </p:cNvSpPr>
          <p:nvPr/>
        </p:nvSpPr>
        <p:spPr bwMode="auto">
          <a:xfrm>
            <a:off x="323410" y="2868613"/>
            <a:ext cx="21603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아이디 입력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후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아이디중복확인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클릭하여 사용 가능 여부 확인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07950" y="43656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5"/>
          <p:cNvSpPr txBox="1">
            <a:spLocks noChangeArrowheads="1"/>
          </p:cNvSpPr>
          <p:nvPr/>
        </p:nvSpPr>
        <p:spPr bwMode="auto">
          <a:xfrm>
            <a:off x="388938" y="4365625"/>
            <a:ext cx="1236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법적자격구분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선택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566988" y="1744662"/>
            <a:ext cx="6326187" cy="391664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851275" y="192584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700338" y="1963260"/>
            <a:ext cx="1150937" cy="2159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711450" y="2987886"/>
            <a:ext cx="4371975" cy="2159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708275" y="3242096"/>
            <a:ext cx="1575685" cy="690974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07950" y="49720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>
            <a:off x="388938" y="4992688"/>
            <a:ext cx="209550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파일추가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클릭하여 파일첨부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사업자등록증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법인등기부등본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고유번호증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중 하나를 반드시 첨부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700339" y="2210221"/>
            <a:ext cx="2375732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700338" y="2477610"/>
            <a:ext cx="1638300" cy="4556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700338" y="3984836"/>
            <a:ext cx="2087562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555875" y="25654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555875" y="22050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87900" y="3979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702346" y="5349798"/>
            <a:ext cx="593725" cy="222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319730" y="53035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7092950" y="2971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306504" y="36473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107950" y="205331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410" y="2060810"/>
            <a:ext cx="223231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1000" b="1" dirty="0" err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웹브라우저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IE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사용자의 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경우</a:t>
            </a:r>
            <a:endParaRPr lang="en-US" altLang="ko-KR" sz="100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00" b="1" dirty="0" err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  <a:p>
            <a:pPr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메시지 확인 후 설정 변경</a:t>
            </a:r>
            <a:endParaRPr lang="en-US" altLang="ko-KR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*</a:t>
            </a:r>
            <a:r>
              <a:rPr lang="ko-KR" altLang="en-US" sz="900" dirty="0" err="1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엣지브라우저</a:t>
            </a:r>
            <a:r>
              <a:rPr lang="en-US" altLang="ko-KR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  <a:r>
              <a:rPr lang="ko-KR" altLang="en-US" sz="900" dirty="0" err="1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모바일</a:t>
            </a:r>
            <a:r>
              <a:rPr lang="en-US" altLang="ko-KR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  <a:r>
              <a:rPr lang="ko-KR" altLang="en-US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패드는 </a:t>
            </a:r>
            <a:r>
              <a:rPr lang="ko-KR" altLang="en-US" sz="900" dirty="0" err="1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미지원</a:t>
            </a:r>
            <a:endParaRPr lang="en-US" altLang="ko-KR" sz="900" dirty="0" smtClean="0">
              <a:solidFill>
                <a:srgbClr val="FF0000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-&gt;PC</a:t>
            </a:r>
            <a:r>
              <a:rPr lang="ko-KR" altLang="en-US" sz="900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로 사용 권장</a:t>
            </a:r>
            <a:endParaRPr lang="en-US" altLang="ko-KR" sz="900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38" y="109378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국가문화예술지원시스템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접속</a:t>
            </a:r>
            <a:endParaRPr lang="en-US" altLang="ko-KR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107950" y="350993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938" y="3538510"/>
            <a:ext cx="19111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안내 메시지 확인 후 닫기</a:t>
            </a:r>
            <a:endParaRPr lang="en-US" altLang="ko-KR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오늘 하루 이 창 열지 않음 체크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grpSp>
        <p:nvGrpSpPr>
          <p:cNvPr id="4" name="그룹 4"/>
          <p:cNvGrpSpPr/>
          <p:nvPr/>
        </p:nvGrpSpPr>
        <p:grpSpPr>
          <a:xfrm>
            <a:off x="2483133" y="1093788"/>
            <a:ext cx="6544800" cy="5109612"/>
            <a:chOff x="2484000" y="1098000"/>
            <a:chExt cx="6544800" cy="5109612"/>
          </a:xfrm>
        </p:grpSpPr>
        <p:pic>
          <p:nvPicPr>
            <p:cNvPr id="2" name="그림 1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000" y="1098000"/>
              <a:ext cx="6544800" cy="5029200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2555720" y="1674080"/>
              <a:ext cx="6473080" cy="4533532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" name="그림 19" descr="20190507_1623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20" y="5797393"/>
            <a:ext cx="1080150" cy="32559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</p:spPr>
      </p:pic>
      <p:pic>
        <p:nvPicPr>
          <p:cNvPr id="28" name="그림 27" descr="20200811_1657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8198" y="2759161"/>
            <a:ext cx="3276000" cy="2081683"/>
          </a:xfrm>
          <a:prstGeom prst="rect">
            <a:avLst/>
          </a:prstGeom>
        </p:spPr>
      </p:pic>
      <p:sp>
        <p:nvSpPr>
          <p:cNvPr id="45" name="직사각형 44"/>
          <p:cNvSpPr/>
          <p:nvPr/>
        </p:nvSpPr>
        <p:spPr>
          <a:xfrm>
            <a:off x="2555430" y="5777388"/>
            <a:ext cx="1080150" cy="3456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4078198" y="2759162"/>
            <a:ext cx="3276000" cy="205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4009462" y="26408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066844" y="4550454"/>
            <a:ext cx="143439" cy="14402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105598" y="4550454"/>
            <a:ext cx="249028" cy="17790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6354626" y="440872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555720" y="1214220"/>
            <a:ext cx="1728240" cy="33698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2479829" y="1051012"/>
            <a:ext cx="285750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그림 35" descr="단체회원가입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6988" y="1710346"/>
            <a:ext cx="6430460" cy="3878894"/>
          </a:xfrm>
          <a:prstGeom prst="rect">
            <a:avLst/>
          </a:prstGeom>
        </p:spPr>
      </p:pic>
      <p:pic>
        <p:nvPicPr>
          <p:cNvPr id="43011" name="그림 2" descr="회원가입-단체-4단계-1.bmp"/>
          <p:cNvPicPr>
            <a:picLocks noChangeAspect="1"/>
          </p:cNvPicPr>
          <p:nvPr/>
        </p:nvPicPr>
        <p:blipFill>
          <a:blip r:embed="rId3" cstate="print"/>
          <a:srcRect t="17450" b="75323"/>
          <a:stretch>
            <a:fillRect/>
          </a:stretch>
        </p:blipFill>
        <p:spPr bwMode="auto">
          <a:xfrm>
            <a:off x="2601912" y="1018381"/>
            <a:ext cx="631507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19"/>
          <p:cNvSpPr txBox="1">
            <a:spLocks noChangeArrowheads="1"/>
          </p:cNvSpPr>
          <p:nvPr/>
        </p:nvSpPr>
        <p:spPr bwMode="auto">
          <a:xfrm>
            <a:off x="196850" y="546100"/>
            <a:ext cx="1406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단체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_12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136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기타입력사항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※ 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지원신청 시 활용되는 자료</a:t>
            </a:r>
            <a:endParaRPr lang="en-US" altLang="ko-KR" sz="900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단체전화번호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단체주소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등록소재지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홈페이지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실무자 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17474" y="409019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388938" y="4090194"/>
            <a:ext cx="1878012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우편번호검색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클릭하여 주소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검색 후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17474" y="248675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5"/>
          <p:cNvSpPr txBox="1">
            <a:spLocks noChangeArrowheads="1"/>
          </p:cNvSpPr>
          <p:nvPr/>
        </p:nvSpPr>
        <p:spPr bwMode="auto">
          <a:xfrm>
            <a:off x="403224" y="2465905"/>
            <a:ext cx="1236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단체명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약명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)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단체전화번호 입력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17474" y="459978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5"/>
          <p:cNvSpPr txBox="1">
            <a:spLocks noChangeArrowheads="1"/>
          </p:cNvSpPr>
          <p:nvPr/>
        </p:nvSpPr>
        <p:spPr bwMode="auto">
          <a:xfrm>
            <a:off x="398462" y="4599782"/>
            <a:ext cx="1693862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홈페이지 및 설립연도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생략 가능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07950" y="508282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TextBox 24"/>
          <p:cNvSpPr txBox="1">
            <a:spLocks noChangeArrowheads="1"/>
          </p:cNvSpPr>
          <p:nvPr/>
        </p:nvSpPr>
        <p:spPr bwMode="auto">
          <a:xfrm>
            <a:off x="388938" y="5103465"/>
            <a:ext cx="20955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실무자정보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실무자와 대표자와 동일할 경우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체크박스 선택하면 대표자 정보가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자동입력 됨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2566988" y="1654903"/>
            <a:ext cx="6430460" cy="34655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2459037" y="147869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07950" y="5989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388938" y="5989638"/>
            <a:ext cx="1117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회원가입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659062" y="2159518"/>
            <a:ext cx="4397213" cy="4492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659062" y="2651853"/>
            <a:ext cx="4397213" cy="250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659062" y="3199485"/>
            <a:ext cx="5765366" cy="54456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667000" y="3744054"/>
            <a:ext cx="6249987" cy="13594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347864" y="3938588"/>
            <a:ext cx="1619312" cy="2159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045200" y="5120416"/>
            <a:ext cx="1523342" cy="4688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2459037" y="246590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2459037" y="201664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2459037" y="319948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5902325" y="510346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7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667000" y="2948661"/>
            <a:ext cx="5649512" cy="250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2459037" y="360117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2459037" y="28543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117474" y="305661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TextBox 25"/>
          <p:cNvSpPr txBox="1">
            <a:spLocks noChangeArrowheads="1"/>
          </p:cNvSpPr>
          <p:nvPr/>
        </p:nvSpPr>
        <p:spPr bwMode="auto">
          <a:xfrm>
            <a:off x="403224" y="2989473"/>
            <a:ext cx="2146742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등록소재지 입력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지역을선택해주세요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클릭후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해당 지역 선택하면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가입완료한뒤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 smtClean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내정보방에</a:t>
            </a: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등록소재지가 반영됨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입력하지 않으면 추후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가입완료한뒤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내정보방에서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필수로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입력해야함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ko-KR" altLang="en-US" sz="9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41" name="그림 40" descr="20200806_1438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6146" y="2080176"/>
            <a:ext cx="714186" cy="17369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2" name="직사각형 41"/>
          <p:cNvSpPr/>
          <p:nvPr/>
        </p:nvSpPr>
        <p:spPr>
          <a:xfrm>
            <a:off x="5201278" y="2080176"/>
            <a:ext cx="843922" cy="173697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오른쪽 화살표 42"/>
          <p:cNvSpPr/>
          <p:nvPr/>
        </p:nvSpPr>
        <p:spPr>
          <a:xfrm>
            <a:off x="4595266" y="2751655"/>
            <a:ext cx="495366" cy="921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7740448" y="2997200"/>
            <a:ext cx="576064" cy="202286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455876" y="2671360"/>
            <a:ext cx="1044116" cy="202286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그림 4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541338" y="2109788"/>
            <a:ext cx="8056562" cy="10572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5000" b="1" spc="-200" dirty="0">
                <a:latin typeface="나눔바른고딕" pitchFamily="50" charset="-127"/>
                <a:ea typeface="나눔바른고딕" pitchFamily="50" charset="-127"/>
              </a:rPr>
              <a:t>감사합니다</a:t>
            </a:r>
            <a:r>
              <a:rPr lang="en-US" altLang="ko-KR" sz="5000" b="1" spc="-200" dirty="0">
                <a:latin typeface="나눔바른고딕" pitchFamily="50" charset="-127"/>
                <a:ea typeface="나눔바른고딕" pitchFamily="50" charset="-127"/>
              </a:rPr>
              <a:t>.</a:t>
            </a:r>
            <a:endParaRPr lang="en-US" altLang="ko-KR" sz="5000" dirty="0"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00" y="946800"/>
            <a:ext cx="6591600" cy="4578106"/>
          </a:xfrm>
          <a:prstGeom prst="rect">
            <a:avLst/>
          </a:prstGeom>
        </p:spPr>
      </p:pic>
      <p:pic>
        <p:nvPicPr>
          <p:cNvPr id="16387" name="그림 35" descr="02-도구 설정-인터넷옵션1-201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701899"/>
            <a:ext cx="272891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그림 36" descr="02-도구 설정-인터넷옵션2-201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3685601"/>
            <a:ext cx="31337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938" y="1527175"/>
            <a:ext cx="1858962" cy="252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도구 메뉴의 인터넷 옵션 선택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3830736" y="3571334"/>
            <a:ext cx="1800000" cy="15433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07950" y="151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71945" y="1038290"/>
            <a:ext cx="396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32175" y="994910"/>
            <a:ext cx="285750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483100" y="5619599"/>
            <a:ext cx="609600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16625" y="4517451"/>
            <a:ext cx="1017588" cy="1349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535863" y="6179563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5711825" y="444442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357688" y="54036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7950" y="1052513"/>
            <a:ext cx="2232025" cy="2159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00" b="1" dirty="0" err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</a:p>
        </p:txBody>
      </p:sp>
      <p:sp>
        <p:nvSpPr>
          <p:cNvPr id="28" name="타원 27"/>
          <p:cNvSpPr/>
          <p:nvPr/>
        </p:nvSpPr>
        <p:spPr>
          <a:xfrm>
            <a:off x="107950" y="23304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07950" y="30718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TextBox 32"/>
          <p:cNvSpPr txBox="1">
            <a:spLocks noChangeArrowheads="1"/>
          </p:cNvSpPr>
          <p:nvPr/>
        </p:nvSpPr>
        <p:spPr bwMode="auto">
          <a:xfrm>
            <a:off x="388938" y="2344738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검색 기록의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설정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388938" y="3086100"/>
            <a:ext cx="19510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저장된 페이지의 새 버전 확인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: 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웹 페이지를 열 때마다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체크</a:t>
            </a:r>
            <a:endParaRPr lang="ko-KR" altLang="en-US" sz="105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07950" y="3921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8938" y="3930650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선택 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확인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</p:txBody>
      </p:sp>
      <p:sp>
        <p:nvSpPr>
          <p:cNvPr id="34" name="타원 33"/>
          <p:cNvSpPr/>
          <p:nvPr/>
        </p:nvSpPr>
        <p:spPr>
          <a:xfrm>
            <a:off x="7246938" y="616210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00" y="946800"/>
            <a:ext cx="6591600" cy="4578106"/>
          </a:xfrm>
          <a:prstGeom prst="rect">
            <a:avLst/>
          </a:prstGeom>
        </p:spPr>
      </p:pic>
      <p:pic>
        <p:nvPicPr>
          <p:cNvPr id="17411" name="그림 26" descr="02-도구 설정-호환성1-201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6688" y="3584575"/>
            <a:ext cx="272891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그림 28" descr="02-도구 설정-호환성2-2016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586163"/>
            <a:ext cx="272891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710113" y="4535488"/>
            <a:ext cx="611187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84888" y="5534025"/>
            <a:ext cx="1547812" cy="1349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459288" y="4454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843213" y="4538663"/>
            <a:ext cx="1441450" cy="160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5795963" y="54562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8938" y="1527175"/>
            <a:ext cx="1954212" cy="414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도구 메뉴의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호환성 보기 설정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선택</a:t>
            </a:r>
          </a:p>
        </p:txBody>
      </p:sp>
      <p:sp>
        <p:nvSpPr>
          <p:cNvPr id="33" name="타원 32"/>
          <p:cNvSpPr/>
          <p:nvPr/>
        </p:nvSpPr>
        <p:spPr>
          <a:xfrm>
            <a:off x="107950" y="151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07950" y="1052513"/>
            <a:ext cx="2232025" cy="2159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00" b="1" dirty="0" err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</a:p>
        </p:txBody>
      </p:sp>
      <p:sp>
        <p:nvSpPr>
          <p:cNvPr id="35" name="타원 34"/>
          <p:cNvSpPr/>
          <p:nvPr/>
        </p:nvSpPr>
        <p:spPr>
          <a:xfrm>
            <a:off x="107950" y="2343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107950" y="31575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32"/>
          <p:cNvSpPr txBox="1">
            <a:spLocks noChangeArrowheads="1"/>
          </p:cNvSpPr>
          <p:nvPr/>
        </p:nvSpPr>
        <p:spPr bwMode="auto">
          <a:xfrm>
            <a:off x="388938" y="2357438"/>
            <a:ext cx="20224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호환성 보기에 추가한 웹 사이트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‘ncas.or.kr’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 있다면 제거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TextBox 32"/>
          <p:cNvSpPr txBox="1">
            <a:spLocks noChangeArrowheads="1"/>
          </p:cNvSpPr>
          <p:nvPr/>
        </p:nvSpPr>
        <p:spPr bwMode="auto">
          <a:xfrm>
            <a:off x="388938" y="3171825"/>
            <a:ext cx="19510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하단의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호환성 보기에서 모든 웹사이트 표시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체크가 되어 있다면 체크 해제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107950" y="41513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8938" y="416083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체크 해제 확인 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닫기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8015288" y="6092825"/>
            <a:ext cx="609600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8532813" y="58769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433" name="TextBox 30"/>
          <p:cNvSpPr txBox="1">
            <a:spLocks noChangeArrowheads="1"/>
          </p:cNvSpPr>
          <p:nvPr/>
        </p:nvSpPr>
        <p:spPr bwMode="auto">
          <a:xfrm>
            <a:off x="8172450" y="4140200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b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X</a:t>
            </a:r>
            <a:endParaRPr lang="ko-KR" altLang="en-US" b="1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830736" y="2609327"/>
            <a:ext cx="1800000" cy="15433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771945" y="1038290"/>
            <a:ext cx="396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타원 42"/>
          <p:cNvSpPr/>
          <p:nvPr/>
        </p:nvSpPr>
        <p:spPr>
          <a:xfrm>
            <a:off x="3532175" y="994910"/>
            <a:ext cx="285750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20190508_1742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1290" y="1113957"/>
            <a:ext cx="6373175" cy="4402354"/>
          </a:xfrm>
          <a:prstGeom prst="rect">
            <a:avLst/>
          </a:prstGeom>
        </p:spPr>
      </p:pic>
      <p:sp>
        <p:nvSpPr>
          <p:cNvPr id="18435" name="TextBox 24"/>
          <p:cNvSpPr txBox="1">
            <a:spLocks noChangeArrowheads="1"/>
          </p:cNvSpPr>
          <p:nvPr/>
        </p:nvSpPr>
        <p:spPr bwMode="auto">
          <a:xfrm>
            <a:off x="388938" y="1079500"/>
            <a:ext cx="2022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000" b="1">
                <a:latin typeface="나눔고딕" pitchFamily="50" charset="-127"/>
                <a:ea typeface="나눔고딕" pitchFamily="50" charset="-127"/>
              </a:rPr>
              <a:t>로그인 및 회원가입</a:t>
            </a:r>
            <a:endParaRPr lang="en-US" altLang="ko-KR" sz="10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741755" y="3142151"/>
            <a:ext cx="5112710" cy="158299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960813" y="2178968"/>
            <a:ext cx="4499727" cy="8636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타원 51"/>
          <p:cNvSpPr/>
          <p:nvPr/>
        </p:nvSpPr>
        <p:spPr>
          <a:xfrm>
            <a:off x="3637850" y="302938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107950" y="1919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TextBox 26"/>
          <p:cNvSpPr txBox="1">
            <a:spLocks noChangeArrowheads="1"/>
          </p:cNvSpPr>
          <p:nvPr/>
        </p:nvSpPr>
        <p:spPr bwMode="auto">
          <a:xfrm>
            <a:off x="388938" y="1938338"/>
            <a:ext cx="1173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진행절차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지원신청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교부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사업실적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신청현황모두보기</a:t>
            </a:r>
          </a:p>
        </p:txBody>
      </p:sp>
      <p:sp>
        <p:nvSpPr>
          <p:cNvPr id="55" name="타원 54"/>
          <p:cNvSpPr/>
          <p:nvPr/>
        </p:nvSpPr>
        <p:spPr>
          <a:xfrm>
            <a:off x="107950" y="34290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TextBox 28"/>
          <p:cNvSpPr txBox="1">
            <a:spLocks noChangeArrowheads="1"/>
          </p:cNvSpPr>
          <p:nvPr/>
        </p:nvSpPr>
        <p:spPr bwMode="auto">
          <a:xfrm>
            <a:off x="388938" y="3448050"/>
            <a:ext cx="1757212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지원사업정보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현재 진행중인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주관기관별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오늘 마감인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전체 지원사업 목록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지역의 공모공고</a:t>
            </a:r>
          </a:p>
        </p:txBody>
      </p:sp>
      <p:sp>
        <p:nvSpPr>
          <p:cNvPr id="1844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804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화면 안내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3817938" y="20621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388938" y="4860925"/>
            <a:ext cx="2022762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지원사업 상세정보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상세보기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클릭하면 지원하고자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하는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사업의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자세한 안내페이지로 이동 </a:t>
            </a:r>
          </a:p>
        </p:txBody>
      </p:sp>
      <p:sp>
        <p:nvSpPr>
          <p:cNvPr id="27" name="타원 26"/>
          <p:cNvSpPr/>
          <p:nvPr/>
        </p:nvSpPr>
        <p:spPr>
          <a:xfrm>
            <a:off x="107950" y="4810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625354" y="3567563"/>
            <a:ext cx="524992" cy="108557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7482479" y="34246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591640" y="2205038"/>
            <a:ext cx="864236" cy="124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2481290" y="1782968"/>
            <a:ext cx="1118410" cy="42207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2425950" y="16335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3114675" y="3435350"/>
            <a:ext cx="1206500" cy="963613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19461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66" name="그림 24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22" name="대각선 줄무늬 21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71" name="그림 28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메뉴안내</a:t>
            </a:r>
          </a:p>
        </p:txBody>
      </p:sp>
      <p:sp>
        <p:nvSpPr>
          <p:cNvPr id="26" name="대각선 줄무늬 25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77" name="그림 32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30" name="대각선 줄무늬 29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83" name="그림 36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4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19485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19486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19487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042988" y="2708275"/>
            <a:ext cx="1800225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41650" y="3921125"/>
            <a:ext cx="13684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  <a:r>
              <a:rPr lang="ko-KR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개 인 회 원</a:t>
            </a: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572000" y="2708275"/>
            <a:ext cx="3671888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59113" y="4581525"/>
            <a:ext cx="13319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개인회원가입</a:t>
            </a:r>
            <a:endParaRPr lang="en-US" altLang="ko-KR" sz="1200" dirty="0">
              <a:solidFill>
                <a:schemeClr val="bg1">
                  <a:lumMod val="9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단체회원가입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2330450" y="854075"/>
            <a:ext cx="176213" cy="5634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483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2520950"/>
            <a:ext cx="2071687" cy="1214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484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2592388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9" descr="image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1214438"/>
            <a:ext cx="22145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6" name="그룹 39"/>
          <p:cNvGrpSpPr>
            <a:grpSpLocks/>
          </p:cNvGrpSpPr>
          <p:nvPr/>
        </p:nvGrpSpPr>
        <p:grpSpPr bwMode="auto">
          <a:xfrm>
            <a:off x="2857500" y="1257300"/>
            <a:ext cx="363538" cy="868363"/>
            <a:chOff x="4390231" y="2994818"/>
            <a:chExt cx="363537" cy="868363"/>
          </a:xfrm>
        </p:grpSpPr>
        <p:pic>
          <p:nvPicPr>
            <p:cNvPr id="20522" name="Picture 635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184975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3" name="Picture 636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090661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7" name="Picture 79" descr="image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2488" y="1214438"/>
            <a:ext cx="22161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79" descr="image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214438"/>
            <a:ext cx="221456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9" name="그룹 42"/>
          <p:cNvGrpSpPr>
            <a:grpSpLocks/>
          </p:cNvGrpSpPr>
          <p:nvPr/>
        </p:nvGrpSpPr>
        <p:grpSpPr bwMode="auto">
          <a:xfrm>
            <a:off x="5857875" y="1257300"/>
            <a:ext cx="363538" cy="868363"/>
            <a:chOff x="4390231" y="2994818"/>
            <a:chExt cx="363537" cy="868363"/>
          </a:xfrm>
        </p:grpSpPr>
        <p:pic>
          <p:nvPicPr>
            <p:cNvPr id="20520" name="Picture 635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184975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1" name="Picture 636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090661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37"/>
          <p:cNvSpPr txBox="1">
            <a:spLocks noChangeArrowheads="1"/>
          </p:cNvSpPr>
          <p:nvPr/>
        </p:nvSpPr>
        <p:spPr bwMode="gray">
          <a:xfrm>
            <a:off x="1239838" y="1714500"/>
            <a:ext cx="11477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본인확인</a:t>
            </a:r>
          </a:p>
        </p:txBody>
      </p:sp>
      <p:sp>
        <p:nvSpPr>
          <p:cNvPr id="14" name="Text Box 37"/>
          <p:cNvSpPr txBox="1">
            <a:spLocks noChangeArrowheads="1"/>
          </p:cNvSpPr>
          <p:nvPr/>
        </p:nvSpPr>
        <p:spPr bwMode="gray">
          <a:xfrm>
            <a:off x="4227513" y="1714500"/>
            <a:ext cx="11461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정보작성</a:t>
            </a:r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7178675" y="1714500"/>
            <a:ext cx="11477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가입완료</a:t>
            </a:r>
          </a:p>
        </p:txBody>
      </p:sp>
      <p:sp>
        <p:nvSpPr>
          <p:cNvPr id="20493" name="TextBox 49"/>
          <p:cNvSpPr txBox="1">
            <a:spLocks noChangeArrowheads="1"/>
          </p:cNvSpPr>
          <p:nvPr/>
        </p:nvSpPr>
        <p:spPr bwMode="auto">
          <a:xfrm>
            <a:off x="979488" y="2662238"/>
            <a:ext cx="1076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 dirty="0">
                <a:latin typeface="나눔고딕" pitchFamily="50" charset="-127"/>
                <a:ea typeface="나눔고딕" pitchFamily="50" charset="-127"/>
              </a:rPr>
              <a:t>휴대폰 인증</a:t>
            </a:r>
          </a:p>
        </p:txBody>
      </p:sp>
      <p:sp>
        <p:nvSpPr>
          <p:cNvPr id="20494" name="TextBox 50"/>
          <p:cNvSpPr txBox="1">
            <a:spLocks noChangeArrowheads="1"/>
          </p:cNvSpPr>
          <p:nvPr/>
        </p:nvSpPr>
        <p:spPr bwMode="auto">
          <a:xfrm>
            <a:off x="588963" y="3049588"/>
            <a:ext cx="981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휴대폰 번호</a:t>
            </a:r>
          </a:p>
        </p:txBody>
      </p:sp>
      <p:pic>
        <p:nvPicPr>
          <p:cNvPr id="20495" name="Picture 253" descr="26"/>
          <p:cNvPicPr preferRelativeResize="0">
            <a:picLocks noChangeArrowheads="1"/>
          </p:cNvPicPr>
          <p:nvPr/>
        </p:nvPicPr>
        <p:blipFill>
          <a:blip r:embed="rId7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3781425"/>
            <a:ext cx="2071687" cy="1025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496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3852863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TextBox 53"/>
          <p:cNvSpPr txBox="1">
            <a:spLocks noChangeArrowheads="1"/>
          </p:cNvSpPr>
          <p:nvPr/>
        </p:nvSpPr>
        <p:spPr bwMode="auto">
          <a:xfrm>
            <a:off x="979488" y="3922713"/>
            <a:ext cx="1076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아이핀 인증</a:t>
            </a:r>
          </a:p>
        </p:txBody>
      </p:sp>
      <p:sp>
        <p:nvSpPr>
          <p:cNvPr id="20498" name="TextBox 54"/>
          <p:cNvSpPr txBox="1">
            <a:spLocks noChangeArrowheads="1"/>
          </p:cNvSpPr>
          <p:nvPr/>
        </p:nvSpPr>
        <p:spPr bwMode="auto">
          <a:xfrm>
            <a:off x="588963" y="4310063"/>
            <a:ext cx="12477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아이핀 아이디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아이핀 비밀번호</a:t>
            </a:r>
          </a:p>
        </p:txBody>
      </p:sp>
      <p:pic>
        <p:nvPicPr>
          <p:cNvPr id="20499" name="Picture 253" descr="26"/>
          <p:cNvPicPr preferRelativeResize="0">
            <a:picLocks noChangeArrowheads="1"/>
          </p:cNvPicPr>
          <p:nvPr/>
        </p:nvPicPr>
        <p:blipFill>
          <a:blip r:embed="rId8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4835525"/>
            <a:ext cx="2071687" cy="1185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0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4906963"/>
            <a:ext cx="1905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1" name="TextBox 57"/>
          <p:cNvSpPr txBox="1">
            <a:spLocks noChangeArrowheads="1"/>
          </p:cNvSpPr>
          <p:nvPr/>
        </p:nvSpPr>
        <p:spPr bwMode="auto">
          <a:xfrm>
            <a:off x="979488" y="4976813"/>
            <a:ext cx="1100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E-Mail </a:t>
            </a:r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인증</a:t>
            </a:r>
          </a:p>
        </p:txBody>
      </p:sp>
      <p:sp>
        <p:nvSpPr>
          <p:cNvPr id="20502" name="TextBox 58"/>
          <p:cNvSpPr txBox="1">
            <a:spLocks noChangeArrowheads="1"/>
          </p:cNvSpPr>
          <p:nvPr/>
        </p:nvSpPr>
        <p:spPr bwMode="auto">
          <a:xfrm>
            <a:off x="588963" y="5365750"/>
            <a:ext cx="13112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전자메일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(e-mail)</a:t>
            </a:r>
            <a:endParaRPr lang="ko-KR" altLang="en-US" sz="110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503" name="Picture 253" descr="26"/>
          <p:cNvPicPr preferRelativeResize="0">
            <a:picLocks noChangeArrowheads="1"/>
          </p:cNvPicPr>
          <p:nvPr/>
        </p:nvPicPr>
        <p:blipFill>
          <a:blip r:embed="rId9" cstate="print">
            <a:lum bright="-6000" contrast="6000"/>
          </a:blip>
          <a:srcRect/>
          <a:stretch>
            <a:fillRect/>
          </a:stretch>
        </p:blipFill>
        <p:spPr bwMode="auto">
          <a:xfrm>
            <a:off x="3429000" y="2520950"/>
            <a:ext cx="2071688" cy="1571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4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500438" y="2592388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5" name="TextBox 61"/>
          <p:cNvSpPr txBox="1">
            <a:spLocks noChangeArrowheads="1"/>
          </p:cNvSpPr>
          <p:nvPr/>
        </p:nvSpPr>
        <p:spPr bwMode="auto">
          <a:xfrm>
            <a:off x="3883025" y="2662238"/>
            <a:ext cx="1244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필수입력 정보</a:t>
            </a:r>
          </a:p>
        </p:txBody>
      </p:sp>
      <p:sp>
        <p:nvSpPr>
          <p:cNvPr id="20506" name="TextBox 62"/>
          <p:cNvSpPr txBox="1">
            <a:spLocks noChangeArrowheads="1"/>
          </p:cNvSpPr>
          <p:nvPr/>
        </p:nvSpPr>
        <p:spPr bwMode="auto">
          <a:xfrm>
            <a:off x="3517900" y="3049588"/>
            <a:ext cx="808038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성별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아이디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비밀번호</a:t>
            </a:r>
          </a:p>
        </p:txBody>
      </p:sp>
      <p:pic>
        <p:nvPicPr>
          <p:cNvPr id="20507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3429000" y="4124325"/>
            <a:ext cx="2071688" cy="1214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8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500438" y="4195763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9" name="TextBox 65"/>
          <p:cNvSpPr txBox="1">
            <a:spLocks noChangeArrowheads="1"/>
          </p:cNvSpPr>
          <p:nvPr/>
        </p:nvSpPr>
        <p:spPr bwMode="auto">
          <a:xfrm>
            <a:off x="3883025" y="4265613"/>
            <a:ext cx="1193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기타필수입력</a:t>
            </a:r>
          </a:p>
        </p:txBody>
      </p:sp>
      <p:sp>
        <p:nvSpPr>
          <p:cNvPr id="20510" name="TextBox 66"/>
          <p:cNvSpPr txBox="1">
            <a:spLocks noChangeArrowheads="1"/>
          </p:cNvSpPr>
          <p:nvPr/>
        </p:nvSpPr>
        <p:spPr bwMode="auto">
          <a:xfrm>
            <a:off x="3517900" y="4652963"/>
            <a:ext cx="17160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e-mail,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휴대폰번호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일반전화번호 중 한가지 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이상 필수입력</a:t>
            </a:r>
          </a:p>
        </p:txBody>
      </p:sp>
      <p:sp>
        <p:nvSpPr>
          <p:cNvPr id="20511" name="TextBox 67"/>
          <p:cNvSpPr txBox="1">
            <a:spLocks noChangeArrowheads="1"/>
          </p:cNvSpPr>
          <p:nvPr/>
        </p:nvSpPr>
        <p:spPr bwMode="auto">
          <a:xfrm>
            <a:off x="500063" y="1285875"/>
            <a:ext cx="763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 dirty="0">
                <a:latin typeface="나눔고딕" pitchFamily="50" charset="-127"/>
                <a:ea typeface="나눔고딕" pitchFamily="50" charset="-127"/>
              </a:rPr>
              <a:t>STEP 1</a:t>
            </a:r>
            <a:endParaRPr lang="ko-KR" altLang="en-US" sz="14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512" name="TextBox 68"/>
          <p:cNvSpPr txBox="1">
            <a:spLocks noChangeArrowheads="1"/>
          </p:cNvSpPr>
          <p:nvPr/>
        </p:nvSpPr>
        <p:spPr bwMode="auto">
          <a:xfrm>
            <a:off x="3467100" y="1285875"/>
            <a:ext cx="76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STEP 2</a:t>
            </a:r>
            <a:endParaRPr lang="ko-KR" altLang="en-US" sz="14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513" name="TextBox 69"/>
          <p:cNvSpPr txBox="1">
            <a:spLocks noChangeArrowheads="1"/>
          </p:cNvSpPr>
          <p:nvPr/>
        </p:nvSpPr>
        <p:spPr bwMode="auto">
          <a:xfrm>
            <a:off x="6467475" y="1285875"/>
            <a:ext cx="76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STEP 3</a:t>
            </a:r>
            <a:endParaRPr lang="ko-KR" altLang="en-US" sz="1400" b="1"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500063" y="2428875"/>
            <a:ext cx="800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2979738" y="2286000"/>
            <a:ext cx="0" cy="4000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5940425" y="2286000"/>
            <a:ext cx="0" cy="4000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7" name="TextBox 75"/>
          <p:cNvSpPr txBox="1">
            <a:spLocks noChangeArrowheads="1"/>
          </p:cNvSpPr>
          <p:nvPr/>
        </p:nvSpPr>
        <p:spPr bwMode="auto">
          <a:xfrm>
            <a:off x="3389313" y="5449888"/>
            <a:ext cx="24066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e-mail,  </a:t>
            </a:r>
          </a:p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휴대폰번호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전화번호로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중복 가입 확인</a:t>
            </a:r>
          </a:p>
        </p:txBody>
      </p:sp>
      <p:sp>
        <p:nvSpPr>
          <p:cNvPr id="20518" name="TextBox 48"/>
          <p:cNvSpPr txBox="1">
            <a:spLocks noChangeArrowheads="1"/>
          </p:cNvSpPr>
          <p:nvPr/>
        </p:nvSpPr>
        <p:spPr bwMode="auto">
          <a:xfrm>
            <a:off x="539750" y="6092825"/>
            <a:ext cx="18716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100" b="1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개인정보보호법  준수</a:t>
            </a:r>
          </a:p>
        </p:txBody>
      </p:sp>
      <p:sp>
        <p:nvSpPr>
          <p:cNvPr id="20519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425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개인회원 가입 절차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20190508_174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6145" y="1054960"/>
            <a:ext cx="6464347" cy="5151363"/>
          </a:xfrm>
          <a:prstGeom prst="rect">
            <a:avLst/>
          </a:prstGeom>
        </p:spPr>
      </p:pic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  <p:sp>
        <p:nvSpPr>
          <p:cNvPr id="21508" name="TextBox 24"/>
          <p:cNvSpPr txBox="1">
            <a:spLocks noChangeArrowheads="1"/>
          </p:cNvSpPr>
          <p:nvPr/>
        </p:nvSpPr>
        <p:spPr bwMode="auto">
          <a:xfrm>
            <a:off x="388938" y="1096963"/>
            <a:ext cx="20224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국가문화예술지원시스템 접속</a:t>
            </a:r>
            <a:endParaRPr lang="en-US" altLang="ko-KR" sz="10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웹 브라우저에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국가문화예술지원시스템의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주소를 입력 후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엔터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http://www.ncas.or.kr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23510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6"/>
          <p:cNvSpPr txBox="1">
            <a:spLocks noChangeArrowheads="1"/>
          </p:cNvSpPr>
          <p:nvPr/>
        </p:nvSpPr>
        <p:spPr bwMode="auto">
          <a:xfrm>
            <a:off x="388938" y="2362200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회원가입 클릭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769596" y="1054960"/>
            <a:ext cx="15113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683782" y="98511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601505" y="2636838"/>
            <a:ext cx="368028" cy="31817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11413" y="256320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601504" y="1674812"/>
            <a:ext cx="1679392" cy="360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33044</TotalTime>
  <Words>1857</Words>
  <Application>Microsoft Office PowerPoint</Application>
  <PresentationFormat>화면 슬라이드 쇼(4:3)</PresentationFormat>
  <Paragraphs>723</Paragraphs>
  <Slides>31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31</vt:i4>
      </vt:variant>
    </vt:vector>
  </HeadingPairs>
  <TitlesOfParts>
    <vt:vector size="34" baseType="lpstr">
      <vt:lpstr>Office 테마</vt:lpstr>
      <vt:lpstr>1_Office 테마</vt:lpstr>
      <vt:lpstr>2_Office 테마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</vt:vector>
  </TitlesOfParts>
  <Company>arko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arko</dc:creator>
  <cp:lastModifiedBy>USER</cp:lastModifiedBy>
  <cp:revision>2598</cp:revision>
  <cp:lastPrinted>2014-02-11T11:33:14Z</cp:lastPrinted>
  <dcterms:created xsi:type="dcterms:W3CDTF">2012-08-09T00:37:08Z</dcterms:created>
  <dcterms:modified xsi:type="dcterms:W3CDTF">2022-03-22T04:33:11Z</dcterms:modified>
</cp:coreProperties>
</file>